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</p:sldMasterIdLst>
  <p:sldIdLst>
    <p:sldId id="296" r:id="rId3"/>
    <p:sldId id="308" r:id="rId4"/>
    <p:sldId id="263" r:id="rId5"/>
    <p:sldId id="321" r:id="rId6"/>
    <p:sldId id="322" r:id="rId7"/>
    <p:sldId id="323" r:id="rId8"/>
    <p:sldId id="331" r:id="rId9"/>
    <p:sldId id="298" r:id="rId10"/>
    <p:sldId id="259" r:id="rId11"/>
    <p:sldId id="319" r:id="rId12"/>
    <p:sldId id="317" r:id="rId13"/>
    <p:sldId id="327" r:id="rId14"/>
    <p:sldId id="330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88A"/>
    <a:srgbClr val="0725B9"/>
    <a:srgbClr val="49E36E"/>
    <a:srgbClr val="D7BF9B"/>
    <a:srgbClr val="29A3FF"/>
    <a:srgbClr val="C4F42C"/>
    <a:srgbClr val="000066"/>
    <a:srgbClr val="CCFF66"/>
    <a:srgbClr val="53FB25"/>
    <a:srgbClr val="7171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23" autoAdjust="0"/>
    <p:restoredTop sz="94654" autoAdjust="0"/>
  </p:normalViewPr>
  <p:slideViewPr>
    <p:cSldViewPr>
      <p:cViewPr varScale="1">
        <p:scale>
          <a:sx n="74" d="100"/>
          <a:sy n="74" d="100"/>
        </p:scale>
        <p:origin x="-6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036413-D741-4DF7-84DB-00D744E243FA}" type="doc">
      <dgm:prSet loTypeId="urn:microsoft.com/office/officeart/2005/8/layout/hierarchy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AD28679-ABAD-4782-A9B7-BECFD9378CBF}">
      <dgm:prSet phldrT="[Text]" custT="1"/>
      <dgm:spPr/>
      <dgm:t>
        <a:bodyPr/>
        <a:lstStyle/>
        <a:p>
          <a:r>
            <a:rPr lang="en-US" sz="1200" b="1" smtClean="0">
              <a:ln w="18000">
                <a:prstDash val="solid"/>
                <a:miter lim="800000"/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PERDITESIM OSE I LIGJ I RI </a:t>
          </a:r>
        </a:p>
        <a:p>
          <a:r>
            <a:rPr lang="en-US" sz="1100" b="1" smtClean="0">
              <a:ln w="18000">
                <a:prstDash val="solid"/>
                <a:miter lim="800000"/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ne perputhje me DIREKTIVAT </a:t>
          </a:r>
          <a:endParaRPr lang="en-US" sz="1200" b="1" smtClean="0">
            <a:latin typeface="Century Gothic" pitchFamily="34" charset="0"/>
            <a:ea typeface="Calibri"/>
            <a:cs typeface="Times New Roman"/>
          </a:endParaRPr>
        </a:p>
        <a:p>
          <a:r>
            <a:rPr lang="en-US" sz="1200" b="1" smtClean="0">
              <a:latin typeface="Century Gothic" pitchFamily="34" charset="0"/>
              <a:cs typeface="Times New Roman"/>
            </a:rPr>
            <a:t>2010/31/EC</a:t>
          </a:r>
          <a:endParaRPr lang="en-US" sz="1200">
            <a:latin typeface="Century Gothic" pitchFamily="34" charset="0"/>
          </a:endParaRPr>
        </a:p>
      </dgm:t>
    </dgm:pt>
    <dgm:pt modelId="{17BFE560-B9A1-4FF3-B7A1-929063EF1C54}" type="parTrans" cxnId="{3F807BEE-12CA-4C45-B969-5B7AF556B774}">
      <dgm:prSet/>
      <dgm:spPr/>
      <dgm:t>
        <a:bodyPr/>
        <a:lstStyle/>
        <a:p>
          <a:endParaRPr lang="en-US"/>
        </a:p>
      </dgm:t>
    </dgm:pt>
    <dgm:pt modelId="{EF2268F7-3A63-415D-8DC0-DD758C7B9506}" type="sibTrans" cxnId="{3F807BEE-12CA-4C45-B969-5B7AF556B774}">
      <dgm:prSet/>
      <dgm:spPr/>
      <dgm:t>
        <a:bodyPr/>
        <a:lstStyle/>
        <a:p>
          <a:endParaRPr lang="en-US"/>
        </a:p>
      </dgm:t>
    </dgm:pt>
    <dgm:pt modelId="{411D6AD0-ED0C-40C6-BCF5-07B95DD59419}">
      <dgm:prSet phldrT="[Text]" custT="1"/>
      <dgm:spPr/>
      <dgm:t>
        <a:bodyPr/>
        <a:lstStyle/>
        <a:p>
          <a:r>
            <a:rPr lang="en-US" sz="1400" b="0" u="sng" err="1" smtClean="0"/>
            <a:t>Parlamenti</a:t>
          </a:r>
          <a:endParaRPr lang="en-US" sz="1100" b="0" u="sng" smtClean="0"/>
        </a:p>
        <a:p>
          <a:r>
            <a:rPr lang="en-US" sz="1100" b="0" err="1" smtClean="0"/>
            <a:t>Inisiativa</a:t>
          </a:r>
          <a:r>
            <a:rPr lang="en-US" sz="1100" b="0" smtClean="0"/>
            <a:t> e </a:t>
          </a:r>
          <a:r>
            <a:rPr lang="en-US" sz="1100" b="0" err="1" smtClean="0"/>
            <a:t>ligjvenesit</a:t>
          </a:r>
          <a:endParaRPr lang="en-US" sz="1100" b="0" smtClean="0"/>
        </a:p>
        <a:p>
          <a:r>
            <a:rPr lang="en-US" sz="1100" b="0" err="1" smtClean="0"/>
            <a:t>Ligj</a:t>
          </a:r>
          <a:r>
            <a:rPr lang="en-US" sz="1100" b="0" smtClean="0"/>
            <a:t>: PEN/EE ne </a:t>
          </a:r>
          <a:r>
            <a:rPr lang="en-US" sz="1100" b="0" err="1" smtClean="0"/>
            <a:t>perputhje</a:t>
          </a:r>
          <a:r>
            <a:rPr lang="en-US" sz="1100" b="0" smtClean="0"/>
            <a:t> me </a:t>
          </a:r>
          <a:r>
            <a:rPr lang="en-US" sz="1100" b="0" i="1" smtClean="0"/>
            <a:t>“</a:t>
          </a:r>
          <a:r>
            <a:rPr lang="en-US" sz="1100" b="0" i="1" err="1" smtClean="0"/>
            <a:t>acquis</a:t>
          </a:r>
          <a:r>
            <a:rPr lang="en-US" sz="1100" b="0" i="1" smtClean="0"/>
            <a:t>”</a:t>
          </a:r>
          <a:r>
            <a:rPr lang="en-US" sz="1100" b="0" smtClean="0"/>
            <a:t>.</a:t>
          </a:r>
          <a:endParaRPr lang="en-US" sz="1100" b="0"/>
        </a:p>
      </dgm:t>
    </dgm:pt>
    <dgm:pt modelId="{59BC82A8-B5F6-4085-8013-01BFF2DD62B5}" type="parTrans" cxnId="{F3DE4C91-1286-49DB-AFD1-D805A78A1034}">
      <dgm:prSet/>
      <dgm:spPr/>
      <dgm:t>
        <a:bodyPr/>
        <a:lstStyle/>
        <a:p>
          <a:endParaRPr lang="en-US"/>
        </a:p>
      </dgm:t>
    </dgm:pt>
    <dgm:pt modelId="{C39418DC-F64C-4EF5-9311-6232C6D1DCCB}" type="sibTrans" cxnId="{F3DE4C91-1286-49DB-AFD1-D805A78A1034}">
      <dgm:prSet/>
      <dgm:spPr/>
      <dgm:t>
        <a:bodyPr/>
        <a:lstStyle/>
        <a:p>
          <a:endParaRPr lang="en-US"/>
        </a:p>
      </dgm:t>
    </dgm:pt>
    <dgm:pt modelId="{555FF598-AD58-41AE-A071-0B06BD1DCE1F}">
      <dgm:prSet phldrT="[Text]" custT="1"/>
      <dgm:spPr/>
      <dgm:t>
        <a:bodyPr/>
        <a:lstStyle/>
        <a:p>
          <a:r>
            <a:rPr lang="en-US" sz="1300" b="1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TRANSPOZIMI</a:t>
          </a:r>
        </a:p>
        <a:p>
          <a:r>
            <a:rPr lang="en-US" sz="1200" b="1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për perputhjen e PEN ne EU</a:t>
          </a:r>
        </a:p>
        <a:p>
          <a:r>
            <a:rPr lang="en-US" sz="1300" b="1" smtClean="0">
              <a:latin typeface="Century Gothic" pitchFamily="34" charset="0"/>
              <a:ea typeface="Calibri"/>
              <a:cs typeface="Times New Roman"/>
            </a:rPr>
            <a:t>KRIJIMI I INSTITUCIONEVE</a:t>
          </a:r>
        </a:p>
        <a:p>
          <a:r>
            <a:rPr lang="en-US" sz="1300" b="1" smtClean="0">
              <a:latin typeface="Century Gothic" pitchFamily="34" charset="0"/>
            </a:rPr>
            <a:t>RREGJISTRI KOMBETAR</a:t>
          </a:r>
          <a:endParaRPr lang="en-US" sz="1300" b="1">
            <a:latin typeface="Century Gothic" pitchFamily="34" charset="0"/>
          </a:endParaRPr>
        </a:p>
      </dgm:t>
    </dgm:pt>
    <dgm:pt modelId="{DD2A1416-0255-457F-AEE0-4019F619ECF2}" type="parTrans" cxnId="{0DB1D83B-F256-43E3-9713-CF212F0A1033}">
      <dgm:prSet/>
      <dgm:spPr/>
      <dgm:t>
        <a:bodyPr/>
        <a:lstStyle/>
        <a:p>
          <a:endParaRPr lang="en-US"/>
        </a:p>
      </dgm:t>
    </dgm:pt>
    <dgm:pt modelId="{FFC5A9FA-9FB9-4BEB-9666-6F1C4032F258}" type="sibTrans" cxnId="{0DB1D83B-F256-43E3-9713-CF212F0A1033}">
      <dgm:prSet/>
      <dgm:spPr/>
      <dgm:t>
        <a:bodyPr/>
        <a:lstStyle/>
        <a:p>
          <a:endParaRPr lang="en-US"/>
        </a:p>
      </dgm:t>
    </dgm:pt>
    <dgm:pt modelId="{6B95D47C-ECA3-4C10-B868-6243C94FEB45}">
      <dgm:prSet phldrT="[Text]" custT="1"/>
      <dgm:spPr/>
      <dgm:t>
        <a:bodyPr/>
        <a:lstStyle/>
        <a:p>
          <a:r>
            <a:rPr lang="en-US" sz="1200" b="1" smtClean="0"/>
            <a:t>PLANIFIKIMI I PEN/EE</a:t>
          </a:r>
        </a:p>
        <a:p>
          <a:r>
            <a:rPr lang="en-US" sz="1200" b="0" smtClean="0"/>
            <a:t>MEI/MZHUT/</a:t>
          </a:r>
          <a:r>
            <a:rPr lang="en-US" sz="1200" b="0" err="1" smtClean="0"/>
            <a:t>Ekspertet</a:t>
          </a:r>
          <a:endParaRPr lang="en-US" sz="1200" b="0"/>
        </a:p>
      </dgm:t>
    </dgm:pt>
    <dgm:pt modelId="{C230AEE9-8033-4185-88EA-E359465CF7C2}" type="parTrans" cxnId="{CC96D49C-B935-4079-8386-554A43C72926}">
      <dgm:prSet/>
      <dgm:spPr/>
      <dgm:t>
        <a:bodyPr/>
        <a:lstStyle/>
        <a:p>
          <a:endParaRPr lang="en-US"/>
        </a:p>
      </dgm:t>
    </dgm:pt>
    <dgm:pt modelId="{FEADE798-C075-4F8C-8960-1FAFFFF784AA}" type="sibTrans" cxnId="{CC96D49C-B935-4079-8386-554A43C72926}">
      <dgm:prSet/>
      <dgm:spPr/>
      <dgm:t>
        <a:bodyPr/>
        <a:lstStyle/>
        <a:p>
          <a:endParaRPr lang="en-US"/>
        </a:p>
      </dgm:t>
    </dgm:pt>
    <dgm:pt modelId="{7390F14C-F3ED-4F79-A123-C89AF0607F00}">
      <dgm:prSet phldrT="[Text]" custT="1"/>
      <dgm:spPr/>
      <dgm:t>
        <a:bodyPr/>
        <a:lstStyle/>
        <a:p>
          <a:pPr algn="ctr"/>
          <a:r>
            <a:rPr lang="en-US" sz="1200" b="1" smtClean="0"/>
            <a:t>RREGULLATORI</a:t>
          </a:r>
        </a:p>
        <a:p>
          <a:pPr algn="l"/>
          <a:r>
            <a:rPr lang="en-US" sz="1100" b="0" smtClean="0"/>
            <a:t>• </a:t>
          </a:r>
          <a:r>
            <a:rPr lang="en-US" sz="1100" b="0" err="1" smtClean="0"/>
            <a:t>Certifikatat</a:t>
          </a:r>
          <a:r>
            <a:rPr lang="en-US" sz="1100" b="0" smtClean="0"/>
            <a:t> e PEN</a:t>
          </a:r>
        </a:p>
        <a:p>
          <a:pPr algn="l"/>
          <a:r>
            <a:rPr lang="en-US" sz="1100" b="0" smtClean="0"/>
            <a:t>• </a:t>
          </a:r>
          <a:r>
            <a:rPr lang="en-US" sz="1100" b="0" err="1" smtClean="0"/>
            <a:t>Raportet</a:t>
          </a:r>
          <a:r>
            <a:rPr lang="en-US" sz="1100" b="0" smtClean="0"/>
            <a:t> e </a:t>
          </a:r>
          <a:r>
            <a:rPr lang="en-US" sz="1100" b="0" err="1" smtClean="0"/>
            <a:t>inspektimit</a:t>
          </a:r>
          <a:endParaRPr lang="en-US" sz="1100" b="0" smtClean="0"/>
        </a:p>
        <a:p>
          <a:pPr algn="l"/>
          <a:r>
            <a:rPr lang="en-US" sz="1100" b="0" smtClean="0"/>
            <a:t>• </a:t>
          </a:r>
          <a:r>
            <a:rPr lang="en-US" sz="1100" b="0" err="1" smtClean="0"/>
            <a:t>Ekspertët</a:t>
          </a:r>
          <a:r>
            <a:rPr lang="en-US" sz="1100" b="0" smtClean="0"/>
            <a:t> </a:t>
          </a:r>
          <a:r>
            <a:rPr lang="en-US" sz="1100" b="0" err="1" smtClean="0"/>
            <a:t>Certifikuar</a:t>
          </a:r>
          <a:endParaRPr lang="en-US" sz="1100" b="0"/>
        </a:p>
      </dgm:t>
    </dgm:pt>
    <dgm:pt modelId="{BE4862EB-AF36-4903-A1DD-E1B5EC4D10C8}" type="parTrans" cxnId="{6D533DF4-D226-467E-8A83-4E3CD04FF540}">
      <dgm:prSet/>
      <dgm:spPr/>
      <dgm:t>
        <a:bodyPr/>
        <a:lstStyle/>
        <a:p>
          <a:endParaRPr lang="en-US"/>
        </a:p>
      </dgm:t>
    </dgm:pt>
    <dgm:pt modelId="{F304EA6E-04C0-4F5D-A202-CF9C1632250A}" type="sibTrans" cxnId="{6D533DF4-D226-467E-8A83-4E3CD04FF540}">
      <dgm:prSet/>
      <dgm:spPr/>
      <dgm:t>
        <a:bodyPr/>
        <a:lstStyle/>
        <a:p>
          <a:endParaRPr lang="en-US"/>
        </a:p>
      </dgm:t>
    </dgm:pt>
    <dgm:pt modelId="{E86337A6-5E9E-4C4C-9668-8F1E2425F333}">
      <dgm:prSet phldrT="[Text]" custT="1"/>
      <dgm:spPr/>
      <dgm:t>
        <a:bodyPr/>
        <a:lstStyle/>
        <a:p>
          <a:r>
            <a:rPr lang="en-US" sz="1600" b="1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Century Gothic" pitchFamily="34" charset="0"/>
            </a:rPr>
            <a:t>METODOLOGJITE</a:t>
          </a:r>
        </a:p>
        <a:p>
          <a:r>
            <a:rPr lang="en-US" sz="1200" b="1" smtClean="0">
              <a:latin typeface="Century Gothic" pitchFamily="34" charset="0"/>
            </a:rPr>
            <a:t>E LLOGARITJES SE </a:t>
          </a:r>
        </a:p>
        <a:p>
          <a:r>
            <a:rPr lang="en-US" sz="1600" b="1" smtClean="0">
              <a:latin typeface="Century Gothic" pitchFamily="34" charset="0"/>
            </a:rPr>
            <a:t>PEN</a:t>
          </a:r>
          <a:endParaRPr lang="en-US" sz="1000">
            <a:latin typeface="Century Gothic" pitchFamily="34" charset="0"/>
          </a:endParaRPr>
        </a:p>
      </dgm:t>
    </dgm:pt>
    <dgm:pt modelId="{CE9712A9-886F-4E49-93AD-B8886658E85F}" type="parTrans" cxnId="{FFAF1FB7-D5C6-4975-9070-2923A87E21A3}">
      <dgm:prSet/>
      <dgm:spPr/>
      <dgm:t>
        <a:bodyPr/>
        <a:lstStyle/>
        <a:p>
          <a:endParaRPr lang="en-US"/>
        </a:p>
      </dgm:t>
    </dgm:pt>
    <dgm:pt modelId="{BBEE0C2B-21C5-4BE8-9749-037ED366C132}" type="sibTrans" cxnId="{FFAF1FB7-D5C6-4975-9070-2923A87E21A3}">
      <dgm:prSet/>
      <dgm:spPr/>
      <dgm:t>
        <a:bodyPr/>
        <a:lstStyle/>
        <a:p>
          <a:endParaRPr lang="en-US"/>
        </a:p>
      </dgm:t>
    </dgm:pt>
    <dgm:pt modelId="{F1177122-9B02-4F7E-A42C-E7FCBBDF96EC}">
      <dgm:prSet phldrT="[Text]" custT="1"/>
      <dgm:spPr/>
      <dgm:t>
        <a:bodyPr/>
        <a:lstStyle/>
        <a:p>
          <a:pPr algn="l"/>
          <a:r>
            <a:rPr lang="en-US" sz="14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n-US" sz="1400" b="0" smtClean="0"/>
            <a:t> </a:t>
          </a:r>
          <a:r>
            <a:rPr lang="en-US" sz="1200" b="0" err="1" smtClean="0"/>
            <a:t>Metodologjia</a:t>
          </a:r>
          <a:r>
            <a:rPr lang="en-US" sz="1200" b="0" smtClean="0"/>
            <a:t> e</a:t>
          </a:r>
        </a:p>
        <a:p>
          <a:pPr algn="l"/>
          <a:r>
            <a:rPr lang="en-US" sz="1200" b="0" smtClean="0"/>
            <a:t> </a:t>
          </a:r>
          <a:r>
            <a:rPr lang="en-US" sz="1200" b="0" err="1" smtClean="0"/>
            <a:t>llogaritjeve</a:t>
          </a:r>
          <a:r>
            <a:rPr lang="en-US" sz="1200" b="0" smtClean="0"/>
            <a:t>  </a:t>
          </a:r>
          <a:r>
            <a:rPr lang="en-US" sz="1200" b="0" err="1" smtClean="0"/>
            <a:t>te</a:t>
          </a:r>
          <a:r>
            <a:rPr lang="en-US" sz="1200" b="0" smtClean="0"/>
            <a:t> PEN</a:t>
          </a:r>
          <a:endParaRPr lang="en-US" sz="1200" b="0"/>
        </a:p>
      </dgm:t>
    </dgm:pt>
    <dgm:pt modelId="{BF8D89B2-D98E-43AC-8963-D0F7E56BD76E}" type="parTrans" cxnId="{B65906E6-68EF-4738-94F8-183E18E397A2}">
      <dgm:prSet/>
      <dgm:spPr/>
      <dgm:t>
        <a:bodyPr/>
        <a:lstStyle/>
        <a:p>
          <a:endParaRPr lang="en-US"/>
        </a:p>
      </dgm:t>
    </dgm:pt>
    <dgm:pt modelId="{BD789256-8B01-4A5D-9B60-37DE110C8C11}" type="sibTrans" cxnId="{B65906E6-68EF-4738-94F8-183E18E397A2}">
      <dgm:prSet/>
      <dgm:spPr/>
      <dgm:t>
        <a:bodyPr/>
        <a:lstStyle/>
        <a:p>
          <a:endParaRPr lang="en-US"/>
        </a:p>
      </dgm:t>
    </dgm:pt>
    <dgm:pt modelId="{5EBF8733-D798-4667-B7FD-F4F9295E42C3}">
      <dgm:prSet phldrT="[Text]" custT="1"/>
      <dgm:spPr/>
      <dgm:t>
        <a:bodyPr/>
        <a:lstStyle/>
        <a:p>
          <a:pPr algn="l"/>
          <a:r>
            <a:rPr lang="en-US" sz="14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</a:t>
          </a:r>
          <a:r>
            <a:rPr lang="en-US" sz="1200" b="0" err="1" smtClean="0"/>
            <a:t>Metodologjia</a:t>
          </a:r>
          <a:r>
            <a:rPr lang="en-US" sz="1200" b="0" smtClean="0"/>
            <a:t> </a:t>
          </a:r>
        </a:p>
        <a:p>
          <a:pPr algn="l"/>
          <a:r>
            <a:rPr lang="en-US" sz="1200" b="0" smtClean="0"/>
            <a:t>per </a:t>
          </a:r>
          <a:r>
            <a:rPr lang="en-US" sz="1200" b="0" err="1" smtClean="0"/>
            <a:t>Kerkesat</a:t>
          </a:r>
          <a:r>
            <a:rPr lang="en-US" sz="1200" b="0" smtClean="0"/>
            <a:t> </a:t>
          </a:r>
          <a:r>
            <a:rPr lang="en-US" sz="1200" b="0" err="1" smtClean="0"/>
            <a:t>Minimale</a:t>
          </a:r>
          <a:r>
            <a:rPr lang="en-US" sz="1200" b="0" smtClean="0"/>
            <a:t> </a:t>
          </a:r>
          <a:r>
            <a:rPr lang="en-US" sz="1200" b="0" err="1" smtClean="0"/>
            <a:t>te</a:t>
          </a:r>
          <a:r>
            <a:rPr lang="en-US" sz="1200" b="0" smtClean="0"/>
            <a:t> PEN </a:t>
          </a:r>
          <a:endParaRPr lang="en-US" sz="1200" b="0"/>
        </a:p>
      </dgm:t>
    </dgm:pt>
    <dgm:pt modelId="{DDB9B3A9-4C0B-4326-8E22-26E34CD1E092}" type="parTrans" cxnId="{898FC559-909F-4DC3-82DD-C1B96FA267FB}">
      <dgm:prSet/>
      <dgm:spPr/>
      <dgm:t>
        <a:bodyPr/>
        <a:lstStyle/>
        <a:p>
          <a:endParaRPr lang="en-US"/>
        </a:p>
      </dgm:t>
    </dgm:pt>
    <dgm:pt modelId="{473282E9-2CF9-40DE-83FE-DAB963544F2B}" type="sibTrans" cxnId="{898FC559-909F-4DC3-82DD-C1B96FA267FB}">
      <dgm:prSet/>
      <dgm:spPr/>
      <dgm:t>
        <a:bodyPr/>
        <a:lstStyle/>
        <a:p>
          <a:endParaRPr lang="en-US"/>
        </a:p>
      </dgm:t>
    </dgm:pt>
    <dgm:pt modelId="{2350292D-AFF7-4303-ACD2-FA6894404E9E}">
      <dgm:prSet custT="1"/>
      <dgm:spPr/>
      <dgm:t>
        <a:bodyPr/>
        <a:lstStyle/>
        <a:p>
          <a:pPr algn="l"/>
          <a:r>
            <a:rPr lang="en-US" sz="14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en-US" sz="1200" b="0" smtClean="0"/>
            <a:t> </a:t>
          </a:r>
          <a:r>
            <a:rPr lang="en-US" sz="1200" b="0" err="1" smtClean="0"/>
            <a:t>Rregullat</a:t>
          </a:r>
          <a:r>
            <a:rPr lang="en-US" sz="1200" b="0" smtClean="0"/>
            <a:t> </a:t>
          </a:r>
        </a:p>
        <a:p>
          <a:pPr algn="l"/>
          <a:r>
            <a:rPr lang="en-US" sz="1200" b="0" err="1" smtClean="0"/>
            <a:t>mbi</a:t>
          </a:r>
          <a:r>
            <a:rPr lang="en-US" sz="1200" b="0" smtClean="0"/>
            <a:t>  </a:t>
          </a:r>
          <a:r>
            <a:rPr lang="en-US" sz="1200" b="0" err="1" smtClean="0"/>
            <a:t>inspektimin</a:t>
          </a:r>
          <a:r>
            <a:rPr lang="en-US" sz="1200" b="0" smtClean="0"/>
            <a:t> e HVAC</a:t>
          </a:r>
          <a:endParaRPr lang="en-US" sz="1200" b="0"/>
        </a:p>
      </dgm:t>
    </dgm:pt>
    <dgm:pt modelId="{B284179D-F443-479D-9D63-68FD4009BDDD}" type="parTrans" cxnId="{849E5A58-851D-496A-BD74-AF934495F37F}">
      <dgm:prSet/>
      <dgm:spPr/>
      <dgm:t>
        <a:bodyPr/>
        <a:lstStyle/>
        <a:p>
          <a:endParaRPr lang="en-US"/>
        </a:p>
      </dgm:t>
    </dgm:pt>
    <dgm:pt modelId="{1CB0D064-EC84-40F8-86DA-F5A1492F5D4E}" type="sibTrans" cxnId="{849E5A58-851D-496A-BD74-AF934495F37F}">
      <dgm:prSet/>
      <dgm:spPr/>
      <dgm:t>
        <a:bodyPr/>
        <a:lstStyle/>
        <a:p>
          <a:endParaRPr lang="en-US"/>
        </a:p>
      </dgm:t>
    </dgm:pt>
    <dgm:pt modelId="{D5DEA1B7-97D8-4B48-8BD2-C406DC7C0E6F}">
      <dgm:prSet custT="1"/>
      <dgm:spPr/>
      <dgm:t>
        <a:bodyPr/>
        <a:lstStyle/>
        <a:p>
          <a:pPr algn="l"/>
          <a:r>
            <a:rPr lang="en-US" sz="1400" b="0" smtClean="0">
              <a:ln w="18415" cmpd="sng"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TE DHENAT KLIMATIKE dimer/vere</a:t>
          </a:r>
          <a:endParaRPr lang="en-US" sz="1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C89E00-F20B-4892-BDDA-6055E136A478}" type="parTrans" cxnId="{5F8670A7-371E-4882-958F-7B428B3BC686}">
      <dgm:prSet/>
      <dgm:spPr/>
      <dgm:t>
        <a:bodyPr/>
        <a:lstStyle/>
        <a:p>
          <a:endParaRPr lang="en-US"/>
        </a:p>
      </dgm:t>
    </dgm:pt>
    <dgm:pt modelId="{AF10D7B2-F9E3-47C0-8FCC-30490562E4D0}" type="sibTrans" cxnId="{5F8670A7-371E-4882-958F-7B428B3BC686}">
      <dgm:prSet/>
      <dgm:spPr/>
      <dgm:t>
        <a:bodyPr/>
        <a:lstStyle/>
        <a:p>
          <a:endParaRPr lang="en-US"/>
        </a:p>
      </dgm:t>
    </dgm:pt>
    <dgm:pt modelId="{8EAE6853-AFBC-4995-AC59-02783503B925}">
      <dgm:prSet custT="1"/>
      <dgm:spPr/>
      <dgm:t>
        <a:bodyPr/>
        <a:lstStyle/>
        <a:p>
          <a:pPr algn="l"/>
          <a:r>
            <a:rPr lang="en-US" sz="1200" b="0" smtClean="0"/>
            <a:t> </a:t>
          </a:r>
          <a:r>
            <a:rPr lang="en-US" sz="14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 </a:t>
          </a:r>
          <a:r>
            <a:rPr lang="en-US" sz="1200" b="0" err="1" smtClean="0"/>
            <a:t>Rregullat</a:t>
          </a:r>
          <a:r>
            <a:rPr lang="en-US" sz="1200" b="0" smtClean="0"/>
            <a:t> </a:t>
          </a:r>
        </a:p>
        <a:p>
          <a:pPr algn="l"/>
          <a:r>
            <a:rPr lang="en-US" sz="1200" b="0" smtClean="0"/>
            <a:t>e </a:t>
          </a:r>
          <a:r>
            <a:rPr lang="en-US" sz="1200" b="0" err="1" smtClean="0"/>
            <a:t>Çertifikimit</a:t>
          </a:r>
          <a:r>
            <a:rPr lang="en-US" sz="1200" b="0" smtClean="0"/>
            <a:t> </a:t>
          </a:r>
          <a:r>
            <a:rPr lang="en-US" sz="1200" b="0" err="1" smtClean="0"/>
            <a:t>te</a:t>
          </a:r>
          <a:r>
            <a:rPr lang="en-US" sz="1200" b="0" smtClean="0"/>
            <a:t> PEN</a:t>
          </a:r>
          <a:endParaRPr lang="en-US" sz="1200" b="0"/>
        </a:p>
      </dgm:t>
    </dgm:pt>
    <dgm:pt modelId="{6205BD83-4DEB-4E9E-A8D1-EF62DB468090}" type="parTrans" cxnId="{5684909A-70A8-4C68-97F0-AB288CD56256}">
      <dgm:prSet/>
      <dgm:spPr/>
      <dgm:t>
        <a:bodyPr/>
        <a:lstStyle/>
        <a:p>
          <a:endParaRPr lang="en-US"/>
        </a:p>
      </dgm:t>
    </dgm:pt>
    <dgm:pt modelId="{90F7B80C-0E75-4006-9A95-DA26638F0D83}" type="sibTrans" cxnId="{5684909A-70A8-4C68-97F0-AB288CD56256}">
      <dgm:prSet/>
      <dgm:spPr/>
      <dgm:t>
        <a:bodyPr/>
        <a:lstStyle/>
        <a:p>
          <a:endParaRPr lang="en-US"/>
        </a:p>
      </dgm:t>
    </dgm:pt>
    <dgm:pt modelId="{EDBBF4BD-E6CC-4920-B84A-0E59E346F514}">
      <dgm:prSet custT="1"/>
      <dgm:spPr/>
      <dgm:t>
        <a:bodyPr/>
        <a:lstStyle/>
        <a:p>
          <a:pPr algn="l"/>
          <a:r>
            <a:rPr lang="en-US" sz="14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</a:t>
          </a:r>
          <a:r>
            <a:rPr lang="en-US" sz="1200" b="0" err="1" smtClean="0"/>
            <a:t>Metodologjia</a:t>
          </a:r>
          <a:endParaRPr lang="en-US" sz="1200" b="0" smtClean="0"/>
        </a:p>
        <a:p>
          <a:pPr algn="l"/>
          <a:r>
            <a:rPr lang="en-US" sz="1200" b="0" smtClean="0"/>
            <a:t>e </a:t>
          </a:r>
          <a:r>
            <a:rPr lang="en-US" sz="1200" b="0" err="1" smtClean="0"/>
            <a:t>vleresimit</a:t>
          </a:r>
          <a:r>
            <a:rPr lang="en-US" sz="1200" b="0" smtClean="0"/>
            <a:t> </a:t>
          </a:r>
          <a:r>
            <a:rPr lang="en-US" sz="1200" b="0" err="1" smtClean="0"/>
            <a:t>te</a:t>
          </a:r>
          <a:r>
            <a:rPr lang="en-US" sz="1200" b="0" smtClean="0"/>
            <a:t> </a:t>
          </a:r>
          <a:r>
            <a:rPr lang="en-US" sz="1200" b="0" err="1" smtClean="0"/>
            <a:t>Kostove</a:t>
          </a:r>
          <a:r>
            <a:rPr lang="en-US" sz="1200" b="0" smtClean="0"/>
            <a:t> </a:t>
          </a:r>
          <a:r>
            <a:rPr lang="en-US" sz="1200" b="0" err="1" smtClean="0"/>
            <a:t>Efektive</a:t>
          </a:r>
          <a:endParaRPr lang="en-US" sz="1200" b="0"/>
        </a:p>
      </dgm:t>
    </dgm:pt>
    <dgm:pt modelId="{D78C1519-C81F-4A7D-BCE5-3D1384A15C29}" type="parTrans" cxnId="{568DB373-8074-4063-8A22-9C7DF1B31873}">
      <dgm:prSet/>
      <dgm:spPr/>
      <dgm:t>
        <a:bodyPr/>
        <a:lstStyle/>
        <a:p>
          <a:endParaRPr lang="en-US"/>
        </a:p>
      </dgm:t>
    </dgm:pt>
    <dgm:pt modelId="{6711F948-A35A-4910-B094-D65596A456C9}" type="sibTrans" cxnId="{568DB373-8074-4063-8A22-9C7DF1B31873}">
      <dgm:prSet/>
      <dgm:spPr/>
      <dgm:t>
        <a:bodyPr/>
        <a:lstStyle/>
        <a:p>
          <a:endParaRPr lang="en-US"/>
        </a:p>
      </dgm:t>
    </dgm:pt>
    <dgm:pt modelId="{2832F5C1-3B6E-4F45-B7C4-B6D92017414C}">
      <dgm:prSet custT="1"/>
      <dgm:spPr/>
      <dgm:t>
        <a:bodyPr/>
        <a:lstStyle/>
        <a:p>
          <a:pPr algn="l"/>
          <a:r>
            <a:rPr lang="en-US" sz="14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 </a:t>
          </a:r>
          <a:r>
            <a:rPr lang="en-US" sz="1200" b="0" err="1" smtClean="0"/>
            <a:t>Proceduarat</a:t>
          </a:r>
          <a:r>
            <a:rPr lang="en-US" sz="1200" b="0" smtClean="0"/>
            <a:t> per </a:t>
          </a:r>
          <a:r>
            <a:rPr lang="en-US" sz="1200" b="0" err="1" smtClean="0"/>
            <a:t>Trajnimin</a:t>
          </a:r>
          <a:r>
            <a:rPr lang="en-US" sz="1200" b="0" smtClean="0"/>
            <a:t>, </a:t>
          </a:r>
          <a:r>
            <a:rPr lang="en-US" sz="1200" b="0" err="1" smtClean="0"/>
            <a:t>Çertifikimin</a:t>
          </a:r>
          <a:r>
            <a:rPr lang="en-US" sz="1200" b="0" smtClean="0"/>
            <a:t> </a:t>
          </a:r>
          <a:r>
            <a:rPr lang="en-US" sz="1200" b="0" err="1" smtClean="0"/>
            <a:t>dhe</a:t>
          </a:r>
          <a:r>
            <a:rPr lang="en-US" sz="1200" b="0" smtClean="0"/>
            <a:t> </a:t>
          </a:r>
          <a:r>
            <a:rPr lang="en-US" sz="1200" b="0" err="1" smtClean="0"/>
            <a:t>Regjistrimin</a:t>
          </a:r>
          <a:endParaRPr lang="en-US" sz="1200" b="0"/>
        </a:p>
      </dgm:t>
    </dgm:pt>
    <dgm:pt modelId="{406B592B-B3BC-48DD-B5D9-CD5F24753095}" type="parTrans" cxnId="{D847AC57-6A59-4608-9331-65E29528D940}">
      <dgm:prSet/>
      <dgm:spPr/>
      <dgm:t>
        <a:bodyPr/>
        <a:lstStyle/>
        <a:p>
          <a:endParaRPr lang="en-US"/>
        </a:p>
      </dgm:t>
    </dgm:pt>
    <dgm:pt modelId="{BE125D70-80A9-40E0-9171-06F96D53EABF}" type="sibTrans" cxnId="{D847AC57-6A59-4608-9331-65E29528D940}">
      <dgm:prSet/>
      <dgm:spPr/>
      <dgm:t>
        <a:bodyPr/>
        <a:lstStyle/>
        <a:p>
          <a:endParaRPr lang="en-US"/>
        </a:p>
      </dgm:t>
    </dgm:pt>
    <dgm:pt modelId="{DEAAF0CF-AFDE-41EB-A050-F80C207214CA}">
      <dgm:prSet phldrT="[Text]" custT="1"/>
      <dgm:spPr/>
      <dgm:t>
        <a:bodyPr/>
        <a:lstStyle/>
        <a:p>
          <a:r>
            <a:rPr lang="en-US" sz="1600" b="1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Regjistri</a:t>
          </a:r>
          <a:r>
            <a:rPr lang="en-US" sz="1600" b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kombetar</a:t>
          </a:r>
          <a:endParaRPr lang="en-US" sz="1600" b="1" smtClean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1400" b="1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SoftWare</a:t>
          </a:r>
          <a:r>
            <a:rPr lang="en-US" sz="1400" b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KOMBETARE</a:t>
          </a:r>
          <a:endParaRPr lang="en-US" sz="1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211E89-C0C7-4955-A849-3A3561645C72}" type="parTrans" cxnId="{BDAEA482-0C3E-4705-9951-DBD3A5418C42}">
      <dgm:prSet/>
      <dgm:spPr/>
      <dgm:t>
        <a:bodyPr/>
        <a:lstStyle/>
        <a:p>
          <a:endParaRPr lang="en-US"/>
        </a:p>
      </dgm:t>
    </dgm:pt>
    <dgm:pt modelId="{A18BB0B7-8AE8-4AA9-9B52-1AE0DFF2D142}" type="sibTrans" cxnId="{BDAEA482-0C3E-4705-9951-DBD3A5418C42}">
      <dgm:prSet/>
      <dgm:spPr/>
      <dgm:t>
        <a:bodyPr/>
        <a:lstStyle/>
        <a:p>
          <a:endParaRPr lang="en-US"/>
        </a:p>
      </dgm:t>
    </dgm:pt>
    <dgm:pt modelId="{6FF732E1-027E-44E6-95EF-6961123AD524}" type="pres">
      <dgm:prSet presAssocID="{1A036413-D741-4DF7-84DB-00D744E243F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64BF89B-4041-4F42-8634-68B427A3449E}" type="pres">
      <dgm:prSet presAssocID="{CAD28679-ABAD-4782-A9B7-BECFD9378CBF}" presName="root" presStyleCnt="0"/>
      <dgm:spPr/>
      <dgm:t>
        <a:bodyPr/>
        <a:lstStyle/>
        <a:p>
          <a:endParaRPr lang="en-US"/>
        </a:p>
      </dgm:t>
    </dgm:pt>
    <dgm:pt modelId="{B999DD58-6477-49B3-B78E-CD1B5BC35D0A}" type="pres">
      <dgm:prSet presAssocID="{CAD28679-ABAD-4782-A9B7-BECFD9378CBF}" presName="rootComposite" presStyleCnt="0"/>
      <dgm:spPr/>
      <dgm:t>
        <a:bodyPr/>
        <a:lstStyle/>
        <a:p>
          <a:endParaRPr lang="en-US"/>
        </a:p>
      </dgm:t>
    </dgm:pt>
    <dgm:pt modelId="{787F1E2A-1F95-432E-8708-E6B7F1B84B19}" type="pres">
      <dgm:prSet presAssocID="{CAD28679-ABAD-4782-A9B7-BECFD9378CBF}" presName="rootText" presStyleLbl="node1" presStyleIdx="0" presStyleCnt="3" custScaleX="166882" custScaleY="152877" custLinFactNeighborX="11925" custLinFactNeighborY="5479"/>
      <dgm:spPr/>
      <dgm:t>
        <a:bodyPr/>
        <a:lstStyle/>
        <a:p>
          <a:endParaRPr lang="en-US"/>
        </a:p>
      </dgm:t>
    </dgm:pt>
    <dgm:pt modelId="{A1F5F7FF-9E70-4FA5-A9EE-3DA5F73F758A}" type="pres">
      <dgm:prSet presAssocID="{CAD28679-ABAD-4782-A9B7-BECFD9378CBF}" presName="rootConnector" presStyleLbl="node1" presStyleIdx="0" presStyleCnt="3"/>
      <dgm:spPr/>
      <dgm:t>
        <a:bodyPr/>
        <a:lstStyle/>
        <a:p>
          <a:endParaRPr lang="en-US"/>
        </a:p>
      </dgm:t>
    </dgm:pt>
    <dgm:pt modelId="{B071B94B-7405-4499-86D4-48E842F0F9EB}" type="pres">
      <dgm:prSet presAssocID="{CAD28679-ABAD-4782-A9B7-BECFD9378CBF}" presName="childShape" presStyleCnt="0"/>
      <dgm:spPr/>
      <dgm:t>
        <a:bodyPr/>
        <a:lstStyle/>
        <a:p>
          <a:endParaRPr lang="en-US"/>
        </a:p>
      </dgm:t>
    </dgm:pt>
    <dgm:pt modelId="{35C6DF46-E578-436E-AFE9-1C7B87CCEB7D}" type="pres">
      <dgm:prSet presAssocID="{59BC82A8-B5F6-4085-8013-01BFF2DD62B5}" presName="Name13" presStyleLbl="parChTrans1D2" presStyleIdx="0" presStyleCnt="11"/>
      <dgm:spPr/>
      <dgm:t>
        <a:bodyPr/>
        <a:lstStyle/>
        <a:p>
          <a:endParaRPr lang="en-US"/>
        </a:p>
      </dgm:t>
    </dgm:pt>
    <dgm:pt modelId="{C28A3911-A584-46E2-8136-94758EA4BC8F}" type="pres">
      <dgm:prSet presAssocID="{411D6AD0-ED0C-40C6-BCF5-07B95DD59419}" presName="childText" presStyleLbl="bgAcc1" presStyleIdx="0" presStyleCnt="11" custScaleX="160483" custScaleY="118101" custLinFactNeighborX="2033" custLinFactNeighborY="-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576249-5F2A-4363-8520-BC0BF286A39A}" type="pres">
      <dgm:prSet presAssocID="{555FF598-AD58-41AE-A071-0B06BD1DCE1F}" presName="root" presStyleCnt="0"/>
      <dgm:spPr/>
      <dgm:t>
        <a:bodyPr/>
        <a:lstStyle/>
        <a:p>
          <a:endParaRPr lang="en-US"/>
        </a:p>
      </dgm:t>
    </dgm:pt>
    <dgm:pt modelId="{64937749-0FED-46AA-9AEE-940432CC4617}" type="pres">
      <dgm:prSet presAssocID="{555FF598-AD58-41AE-A071-0B06BD1DCE1F}" presName="rootComposite" presStyleCnt="0"/>
      <dgm:spPr/>
      <dgm:t>
        <a:bodyPr/>
        <a:lstStyle/>
        <a:p>
          <a:endParaRPr lang="en-US"/>
        </a:p>
      </dgm:t>
    </dgm:pt>
    <dgm:pt modelId="{CC138F71-258B-4658-BB79-497CDFDFD1A4}" type="pres">
      <dgm:prSet presAssocID="{555FF598-AD58-41AE-A071-0B06BD1DCE1F}" presName="rootText" presStyleLbl="node1" presStyleIdx="1" presStyleCnt="3" custScaleX="178225" custScaleY="148981" custLinFactNeighborX="7691" custLinFactNeighborY="-4487"/>
      <dgm:spPr/>
      <dgm:t>
        <a:bodyPr/>
        <a:lstStyle/>
        <a:p>
          <a:endParaRPr lang="en-US"/>
        </a:p>
      </dgm:t>
    </dgm:pt>
    <dgm:pt modelId="{A6E63EDB-AE30-44F2-8698-7A0AC2BF5607}" type="pres">
      <dgm:prSet presAssocID="{555FF598-AD58-41AE-A071-0B06BD1DCE1F}" presName="rootConnector" presStyleLbl="node1" presStyleIdx="1" presStyleCnt="3"/>
      <dgm:spPr/>
      <dgm:t>
        <a:bodyPr/>
        <a:lstStyle/>
        <a:p>
          <a:endParaRPr lang="en-US"/>
        </a:p>
      </dgm:t>
    </dgm:pt>
    <dgm:pt modelId="{A92BB62D-FFE4-43EC-92EF-65224AC4A9EE}" type="pres">
      <dgm:prSet presAssocID="{555FF598-AD58-41AE-A071-0B06BD1DCE1F}" presName="childShape" presStyleCnt="0"/>
      <dgm:spPr/>
      <dgm:t>
        <a:bodyPr/>
        <a:lstStyle/>
        <a:p>
          <a:endParaRPr lang="en-US"/>
        </a:p>
      </dgm:t>
    </dgm:pt>
    <dgm:pt modelId="{93A00279-9986-4E45-9DDC-E16BBD743EF8}" type="pres">
      <dgm:prSet presAssocID="{C230AEE9-8033-4185-88EA-E359465CF7C2}" presName="Name13" presStyleLbl="parChTrans1D2" presStyleIdx="1" presStyleCnt="11"/>
      <dgm:spPr/>
      <dgm:t>
        <a:bodyPr/>
        <a:lstStyle/>
        <a:p>
          <a:endParaRPr lang="en-US"/>
        </a:p>
      </dgm:t>
    </dgm:pt>
    <dgm:pt modelId="{936D788A-41F7-4533-9AE0-A8F636A5F157}" type="pres">
      <dgm:prSet presAssocID="{6B95D47C-ECA3-4C10-B868-6243C94FEB45}" presName="childText" presStyleLbl="bgAcc1" presStyleIdx="1" presStyleCnt="11" custScaleX="185228" custScaleY="78516" custLinFactNeighborX="-1208" custLinFactNeighborY="-2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0F682C-CDEC-4160-BA71-2510B8A00C87}" type="pres">
      <dgm:prSet presAssocID="{BE4862EB-AF36-4903-A1DD-E1B5EC4D10C8}" presName="Name13" presStyleLbl="parChTrans1D2" presStyleIdx="2" presStyleCnt="11"/>
      <dgm:spPr/>
      <dgm:t>
        <a:bodyPr/>
        <a:lstStyle/>
        <a:p>
          <a:endParaRPr lang="en-US"/>
        </a:p>
      </dgm:t>
    </dgm:pt>
    <dgm:pt modelId="{B09113CB-72B1-4FAE-B2C5-8A5E9D686173}" type="pres">
      <dgm:prSet presAssocID="{7390F14C-F3ED-4F79-A123-C89AF0607F00}" presName="childText" presStyleLbl="bgAcc1" presStyleIdx="2" presStyleCnt="11" custScaleX="182041" custScaleY="122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6EE8CE-33AB-49EF-88B7-9CA10BF37E7A}" type="pres">
      <dgm:prSet presAssocID="{62C89E00-F20B-4892-BDDA-6055E136A478}" presName="Name13" presStyleLbl="parChTrans1D2" presStyleIdx="3" presStyleCnt="11"/>
      <dgm:spPr/>
      <dgm:t>
        <a:bodyPr/>
        <a:lstStyle/>
        <a:p>
          <a:endParaRPr lang="en-US"/>
        </a:p>
      </dgm:t>
    </dgm:pt>
    <dgm:pt modelId="{AC4D6361-6F63-4EBF-ABB1-54F09BE0E702}" type="pres">
      <dgm:prSet presAssocID="{D5DEA1B7-97D8-4B48-8BD2-C406DC7C0E6F}" presName="childText" presStyleLbl="bgAcc1" presStyleIdx="3" presStyleCnt="11" custScaleX="182256" custScaleY="76165" custLinFactNeighborX="1262" custLinFactNeighborY="-2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A2AE4-869F-402B-9136-F8939A302634}" type="pres">
      <dgm:prSet presAssocID="{BE211E89-C0C7-4955-A849-3A3561645C72}" presName="Name13" presStyleLbl="parChTrans1D2" presStyleIdx="4" presStyleCnt="11"/>
      <dgm:spPr/>
      <dgm:t>
        <a:bodyPr/>
        <a:lstStyle/>
        <a:p>
          <a:endParaRPr lang="en-US"/>
        </a:p>
      </dgm:t>
    </dgm:pt>
    <dgm:pt modelId="{7B8FECEF-83C0-465A-B609-72AF660177A8}" type="pres">
      <dgm:prSet presAssocID="{DEAAF0CF-AFDE-41EB-A050-F80C207214CA}" presName="childText" presStyleLbl="bgAcc1" presStyleIdx="4" presStyleCnt="11" custScaleX="188694" custScaleY="77600" custLinFactNeighborX="-1208" custLinFactNeighborY="-2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C1494-1286-4F51-A512-81400C1C1B83}" type="pres">
      <dgm:prSet presAssocID="{E86337A6-5E9E-4C4C-9668-8F1E2425F333}" presName="root" presStyleCnt="0"/>
      <dgm:spPr/>
      <dgm:t>
        <a:bodyPr/>
        <a:lstStyle/>
        <a:p>
          <a:endParaRPr lang="en-US"/>
        </a:p>
      </dgm:t>
    </dgm:pt>
    <dgm:pt modelId="{AC21B9A7-6856-4F47-BDDC-45FF8423E1F1}" type="pres">
      <dgm:prSet presAssocID="{E86337A6-5E9E-4C4C-9668-8F1E2425F333}" presName="rootComposite" presStyleCnt="0"/>
      <dgm:spPr/>
      <dgm:t>
        <a:bodyPr/>
        <a:lstStyle/>
        <a:p>
          <a:endParaRPr lang="en-US"/>
        </a:p>
      </dgm:t>
    </dgm:pt>
    <dgm:pt modelId="{C0669827-95C5-4629-9445-075925F3233B}" type="pres">
      <dgm:prSet presAssocID="{E86337A6-5E9E-4C4C-9668-8F1E2425F333}" presName="rootText" presStyleLbl="node1" presStyleIdx="2" presStyleCnt="3" custScaleX="173016" custScaleY="148981" custLinFactNeighborX="3203" custLinFactNeighborY="-4487"/>
      <dgm:spPr/>
      <dgm:t>
        <a:bodyPr/>
        <a:lstStyle/>
        <a:p>
          <a:endParaRPr lang="en-US"/>
        </a:p>
      </dgm:t>
    </dgm:pt>
    <dgm:pt modelId="{5E36A1F3-D039-4A85-9AC5-F2ECAB7041DA}" type="pres">
      <dgm:prSet presAssocID="{E86337A6-5E9E-4C4C-9668-8F1E2425F333}" presName="rootConnector" presStyleLbl="node1" presStyleIdx="2" presStyleCnt="3"/>
      <dgm:spPr/>
      <dgm:t>
        <a:bodyPr/>
        <a:lstStyle/>
        <a:p>
          <a:endParaRPr lang="en-US"/>
        </a:p>
      </dgm:t>
    </dgm:pt>
    <dgm:pt modelId="{34D3C65B-C094-43B4-98DB-24357E9F81F9}" type="pres">
      <dgm:prSet presAssocID="{E86337A6-5E9E-4C4C-9668-8F1E2425F333}" presName="childShape" presStyleCnt="0"/>
      <dgm:spPr/>
      <dgm:t>
        <a:bodyPr/>
        <a:lstStyle/>
        <a:p>
          <a:endParaRPr lang="en-US"/>
        </a:p>
      </dgm:t>
    </dgm:pt>
    <dgm:pt modelId="{05FEACB9-A344-4D4F-B1A4-EE1D5AD2A729}" type="pres">
      <dgm:prSet presAssocID="{BF8D89B2-D98E-43AC-8963-D0F7E56BD76E}" presName="Name13" presStyleLbl="parChTrans1D2" presStyleIdx="5" presStyleCnt="11"/>
      <dgm:spPr/>
      <dgm:t>
        <a:bodyPr/>
        <a:lstStyle/>
        <a:p>
          <a:endParaRPr lang="en-US"/>
        </a:p>
      </dgm:t>
    </dgm:pt>
    <dgm:pt modelId="{64BAF19E-7CB9-4631-AD4C-E67BDE4B0AED}" type="pres">
      <dgm:prSet presAssocID="{F1177122-9B02-4F7E-A42C-E7FCBBDF96EC}" presName="childText" presStyleLbl="bgAcc1" presStyleIdx="5" presStyleCnt="11" custScaleX="196536" custScaleY="648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1F484E-076E-401B-A002-CCF20E10E43D}" type="pres">
      <dgm:prSet presAssocID="{DDB9B3A9-4C0B-4326-8E22-26E34CD1E092}" presName="Name13" presStyleLbl="parChTrans1D2" presStyleIdx="6" presStyleCnt="11"/>
      <dgm:spPr/>
      <dgm:t>
        <a:bodyPr/>
        <a:lstStyle/>
        <a:p>
          <a:endParaRPr lang="en-US"/>
        </a:p>
      </dgm:t>
    </dgm:pt>
    <dgm:pt modelId="{F375DB17-D31A-4FCB-89CB-68FEE5D5C4CD}" type="pres">
      <dgm:prSet presAssocID="{5EBF8733-D798-4667-B7FD-F4F9295E42C3}" presName="childText" presStyleLbl="bgAcc1" presStyleIdx="6" presStyleCnt="11" custScaleX="201518" custScaleY="63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0378A-5AFC-4C6D-892C-D65B1DC79860}" type="pres">
      <dgm:prSet presAssocID="{D78C1519-C81F-4A7D-BCE5-3D1384A15C29}" presName="Name13" presStyleLbl="parChTrans1D2" presStyleIdx="7" presStyleCnt="11"/>
      <dgm:spPr/>
      <dgm:t>
        <a:bodyPr/>
        <a:lstStyle/>
        <a:p>
          <a:endParaRPr lang="en-US"/>
        </a:p>
      </dgm:t>
    </dgm:pt>
    <dgm:pt modelId="{141A5950-F3F4-4363-8430-B060000AC953}" type="pres">
      <dgm:prSet presAssocID="{EDBBF4BD-E6CC-4920-B84A-0E59E346F514}" presName="childText" presStyleLbl="bgAcc1" presStyleIdx="7" presStyleCnt="11" custScaleX="198293" custScaleY="59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59C99-5D9E-4EE6-BB61-62C2FF0D2A33}" type="pres">
      <dgm:prSet presAssocID="{6205BD83-4DEB-4E9E-A8D1-EF62DB468090}" presName="Name13" presStyleLbl="parChTrans1D2" presStyleIdx="8" presStyleCnt="11"/>
      <dgm:spPr/>
      <dgm:t>
        <a:bodyPr/>
        <a:lstStyle/>
        <a:p>
          <a:endParaRPr lang="en-US"/>
        </a:p>
      </dgm:t>
    </dgm:pt>
    <dgm:pt modelId="{952C8269-6358-4C0C-B505-7B6B7CCC4F48}" type="pres">
      <dgm:prSet presAssocID="{8EAE6853-AFBC-4995-AC59-02783503B925}" presName="childText" presStyleLbl="bgAcc1" presStyleIdx="8" presStyleCnt="11" custScaleX="201518" custScaleY="55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30E72-282F-45AE-A3B1-70C928C51360}" type="pres">
      <dgm:prSet presAssocID="{B284179D-F443-479D-9D63-68FD4009BDDD}" presName="Name13" presStyleLbl="parChTrans1D2" presStyleIdx="9" presStyleCnt="11"/>
      <dgm:spPr/>
      <dgm:t>
        <a:bodyPr/>
        <a:lstStyle/>
        <a:p>
          <a:endParaRPr lang="en-US"/>
        </a:p>
      </dgm:t>
    </dgm:pt>
    <dgm:pt modelId="{D908853D-4F3E-461D-BFC2-C5EE0F67E55B}" type="pres">
      <dgm:prSet presAssocID="{2350292D-AFF7-4303-ACD2-FA6894404E9E}" presName="childText" presStyleLbl="bgAcc1" presStyleIdx="9" presStyleCnt="11" custScaleX="199087" custScaleY="69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47835-5CBA-45B4-AE63-6235071F0376}" type="pres">
      <dgm:prSet presAssocID="{406B592B-B3BC-48DD-B5D9-CD5F24753095}" presName="Name13" presStyleLbl="parChTrans1D2" presStyleIdx="10" presStyleCnt="11"/>
      <dgm:spPr/>
      <dgm:t>
        <a:bodyPr/>
        <a:lstStyle/>
        <a:p>
          <a:endParaRPr lang="en-US"/>
        </a:p>
      </dgm:t>
    </dgm:pt>
    <dgm:pt modelId="{F36E9AB6-1E28-44C0-A76D-DA45C06AE363}" type="pres">
      <dgm:prSet presAssocID="{2832F5C1-3B6E-4F45-B7C4-B6D92017414C}" presName="childText" presStyleLbl="bgAcc1" presStyleIdx="10" presStyleCnt="11" custScaleX="197850" custScaleY="660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6EAAC1-EC39-43C1-93C1-2743C5DC5915}" type="presOf" srcId="{59BC82A8-B5F6-4085-8013-01BFF2DD62B5}" destId="{35C6DF46-E578-436E-AFE9-1C7B87CCEB7D}" srcOrd="0" destOrd="0" presId="urn:microsoft.com/office/officeart/2005/8/layout/hierarchy3"/>
    <dgm:cxn modelId="{D847AC57-6A59-4608-9331-65E29528D940}" srcId="{E86337A6-5E9E-4C4C-9668-8F1E2425F333}" destId="{2832F5C1-3B6E-4F45-B7C4-B6D92017414C}" srcOrd="5" destOrd="0" parTransId="{406B592B-B3BC-48DD-B5D9-CD5F24753095}" sibTransId="{BE125D70-80A9-40E0-9171-06F96D53EABF}"/>
    <dgm:cxn modelId="{91A2E118-472F-4147-AD4C-77FA957ED18F}" type="presOf" srcId="{2832F5C1-3B6E-4F45-B7C4-B6D92017414C}" destId="{F36E9AB6-1E28-44C0-A76D-DA45C06AE363}" srcOrd="0" destOrd="0" presId="urn:microsoft.com/office/officeart/2005/8/layout/hierarchy3"/>
    <dgm:cxn modelId="{568DB373-8074-4063-8A22-9C7DF1B31873}" srcId="{E86337A6-5E9E-4C4C-9668-8F1E2425F333}" destId="{EDBBF4BD-E6CC-4920-B84A-0E59E346F514}" srcOrd="2" destOrd="0" parTransId="{D78C1519-C81F-4A7D-BCE5-3D1384A15C29}" sibTransId="{6711F948-A35A-4910-B094-D65596A456C9}"/>
    <dgm:cxn modelId="{0DB1D83B-F256-43E3-9713-CF212F0A1033}" srcId="{1A036413-D741-4DF7-84DB-00D744E243FA}" destId="{555FF598-AD58-41AE-A071-0B06BD1DCE1F}" srcOrd="1" destOrd="0" parTransId="{DD2A1416-0255-457F-AEE0-4019F619ECF2}" sibTransId="{FFC5A9FA-9FB9-4BEB-9666-6F1C4032F258}"/>
    <dgm:cxn modelId="{5F8670A7-371E-4882-958F-7B428B3BC686}" srcId="{555FF598-AD58-41AE-A071-0B06BD1DCE1F}" destId="{D5DEA1B7-97D8-4B48-8BD2-C406DC7C0E6F}" srcOrd="2" destOrd="0" parTransId="{62C89E00-F20B-4892-BDDA-6055E136A478}" sibTransId="{AF10D7B2-F9E3-47C0-8FCC-30490562E4D0}"/>
    <dgm:cxn modelId="{3F807BEE-12CA-4C45-B969-5B7AF556B774}" srcId="{1A036413-D741-4DF7-84DB-00D744E243FA}" destId="{CAD28679-ABAD-4782-A9B7-BECFD9378CBF}" srcOrd="0" destOrd="0" parTransId="{17BFE560-B9A1-4FF3-B7A1-929063EF1C54}" sibTransId="{EF2268F7-3A63-415D-8DC0-DD758C7B9506}"/>
    <dgm:cxn modelId="{D76F835B-5CD1-4FB0-A3AA-DC41D2E2B0C4}" type="presOf" srcId="{62C89E00-F20B-4892-BDDA-6055E136A478}" destId="{ED6EE8CE-33AB-49EF-88B7-9CA10BF37E7A}" srcOrd="0" destOrd="0" presId="urn:microsoft.com/office/officeart/2005/8/layout/hierarchy3"/>
    <dgm:cxn modelId="{BDAEA482-0C3E-4705-9951-DBD3A5418C42}" srcId="{555FF598-AD58-41AE-A071-0B06BD1DCE1F}" destId="{DEAAF0CF-AFDE-41EB-A050-F80C207214CA}" srcOrd="3" destOrd="0" parTransId="{BE211E89-C0C7-4955-A849-3A3561645C72}" sibTransId="{A18BB0B7-8AE8-4AA9-9B52-1AE0DFF2D142}"/>
    <dgm:cxn modelId="{4525A857-51DB-4F38-A387-5D1B411981C0}" type="presOf" srcId="{D78C1519-C81F-4A7D-BCE5-3D1384A15C29}" destId="{8BD0378A-5AFC-4C6D-892C-D65B1DC79860}" srcOrd="0" destOrd="0" presId="urn:microsoft.com/office/officeart/2005/8/layout/hierarchy3"/>
    <dgm:cxn modelId="{898FC559-909F-4DC3-82DD-C1B96FA267FB}" srcId="{E86337A6-5E9E-4C4C-9668-8F1E2425F333}" destId="{5EBF8733-D798-4667-B7FD-F4F9295E42C3}" srcOrd="1" destOrd="0" parTransId="{DDB9B3A9-4C0B-4326-8E22-26E34CD1E092}" sibTransId="{473282E9-2CF9-40DE-83FE-DAB963544F2B}"/>
    <dgm:cxn modelId="{7A159031-20EA-4F0B-9021-B21387210805}" type="presOf" srcId="{DDB9B3A9-4C0B-4326-8E22-26E34CD1E092}" destId="{D11F484E-076E-401B-A002-CCF20E10E43D}" srcOrd="0" destOrd="0" presId="urn:microsoft.com/office/officeart/2005/8/layout/hierarchy3"/>
    <dgm:cxn modelId="{5684909A-70A8-4C68-97F0-AB288CD56256}" srcId="{E86337A6-5E9E-4C4C-9668-8F1E2425F333}" destId="{8EAE6853-AFBC-4995-AC59-02783503B925}" srcOrd="3" destOrd="0" parTransId="{6205BD83-4DEB-4E9E-A8D1-EF62DB468090}" sibTransId="{90F7B80C-0E75-4006-9A95-DA26638F0D83}"/>
    <dgm:cxn modelId="{CC96D49C-B935-4079-8386-554A43C72926}" srcId="{555FF598-AD58-41AE-A071-0B06BD1DCE1F}" destId="{6B95D47C-ECA3-4C10-B868-6243C94FEB45}" srcOrd="0" destOrd="0" parTransId="{C230AEE9-8033-4185-88EA-E359465CF7C2}" sibTransId="{FEADE798-C075-4F8C-8960-1FAFFFF784AA}"/>
    <dgm:cxn modelId="{8721A029-0D3C-44D3-AEA1-6FB125751A8E}" type="presOf" srcId="{BE211E89-C0C7-4955-A849-3A3561645C72}" destId="{7C1A2AE4-869F-402B-9136-F8939A302634}" srcOrd="0" destOrd="0" presId="urn:microsoft.com/office/officeart/2005/8/layout/hierarchy3"/>
    <dgm:cxn modelId="{1B43A139-FA0F-4F2F-A9E1-25DDA4BB0185}" type="presOf" srcId="{D5DEA1B7-97D8-4B48-8BD2-C406DC7C0E6F}" destId="{AC4D6361-6F63-4EBF-ABB1-54F09BE0E702}" srcOrd="0" destOrd="0" presId="urn:microsoft.com/office/officeart/2005/8/layout/hierarchy3"/>
    <dgm:cxn modelId="{00493DB4-C4A1-431C-AC40-D89C01CCDDA2}" type="presOf" srcId="{CAD28679-ABAD-4782-A9B7-BECFD9378CBF}" destId="{787F1E2A-1F95-432E-8708-E6B7F1B84B19}" srcOrd="0" destOrd="0" presId="urn:microsoft.com/office/officeart/2005/8/layout/hierarchy3"/>
    <dgm:cxn modelId="{F3DE4C91-1286-49DB-AFD1-D805A78A1034}" srcId="{CAD28679-ABAD-4782-A9B7-BECFD9378CBF}" destId="{411D6AD0-ED0C-40C6-BCF5-07B95DD59419}" srcOrd="0" destOrd="0" parTransId="{59BC82A8-B5F6-4085-8013-01BFF2DD62B5}" sibTransId="{C39418DC-F64C-4EF5-9311-6232C6D1DCCB}"/>
    <dgm:cxn modelId="{849E5A58-851D-496A-BD74-AF934495F37F}" srcId="{E86337A6-5E9E-4C4C-9668-8F1E2425F333}" destId="{2350292D-AFF7-4303-ACD2-FA6894404E9E}" srcOrd="4" destOrd="0" parTransId="{B284179D-F443-479D-9D63-68FD4009BDDD}" sibTransId="{1CB0D064-EC84-40F8-86DA-F5A1492F5D4E}"/>
    <dgm:cxn modelId="{8FCD2C91-3080-4ED5-BB69-C32447D90494}" type="presOf" srcId="{F1177122-9B02-4F7E-A42C-E7FCBBDF96EC}" destId="{64BAF19E-7CB9-4631-AD4C-E67BDE4B0AED}" srcOrd="0" destOrd="0" presId="urn:microsoft.com/office/officeart/2005/8/layout/hierarchy3"/>
    <dgm:cxn modelId="{23ADE094-69FC-4F53-9965-DC6C1CD828A5}" type="presOf" srcId="{555FF598-AD58-41AE-A071-0B06BD1DCE1F}" destId="{CC138F71-258B-4658-BB79-497CDFDFD1A4}" srcOrd="0" destOrd="0" presId="urn:microsoft.com/office/officeart/2005/8/layout/hierarchy3"/>
    <dgm:cxn modelId="{36D03B7F-F213-4569-8844-CD313A432A5D}" type="presOf" srcId="{1A036413-D741-4DF7-84DB-00D744E243FA}" destId="{6FF732E1-027E-44E6-95EF-6961123AD524}" srcOrd="0" destOrd="0" presId="urn:microsoft.com/office/officeart/2005/8/layout/hierarchy3"/>
    <dgm:cxn modelId="{C0A7083E-10FE-49BF-96BF-B9AAB9ECC8E2}" type="presOf" srcId="{E86337A6-5E9E-4C4C-9668-8F1E2425F333}" destId="{5E36A1F3-D039-4A85-9AC5-F2ECAB7041DA}" srcOrd="1" destOrd="0" presId="urn:microsoft.com/office/officeart/2005/8/layout/hierarchy3"/>
    <dgm:cxn modelId="{460F0B24-833F-408A-B364-1BC0F5C6A8DD}" type="presOf" srcId="{BF8D89B2-D98E-43AC-8963-D0F7E56BD76E}" destId="{05FEACB9-A344-4D4F-B1A4-EE1D5AD2A729}" srcOrd="0" destOrd="0" presId="urn:microsoft.com/office/officeart/2005/8/layout/hierarchy3"/>
    <dgm:cxn modelId="{6D533DF4-D226-467E-8A83-4E3CD04FF540}" srcId="{555FF598-AD58-41AE-A071-0B06BD1DCE1F}" destId="{7390F14C-F3ED-4F79-A123-C89AF0607F00}" srcOrd="1" destOrd="0" parTransId="{BE4862EB-AF36-4903-A1DD-E1B5EC4D10C8}" sibTransId="{F304EA6E-04C0-4F5D-A202-CF9C1632250A}"/>
    <dgm:cxn modelId="{40B996B6-EFDD-491E-BCA2-53D59D9AC812}" type="presOf" srcId="{555FF598-AD58-41AE-A071-0B06BD1DCE1F}" destId="{A6E63EDB-AE30-44F2-8698-7A0AC2BF5607}" srcOrd="1" destOrd="0" presId="urn:microsoft.com/office/officeart/2005/8/layout/hierarchy3"/>
    <dgm:cxn modelId="{A85DAF89-EB51-4F92-B9AE-9D00B67B4DDD}" type="presOf" srcId="{C230AEE9-8033-4185-88EA-E359465CF7C2}" destId="{93A00279-9986-4E45-9DDC-E16BBD743EF8}" srcOrd="0" destOrd="0" presId="urn:microsoft.com/office/officeart/2005/8/layout/hierarchy3"/>
    <dgm:cxn modelId="{C7BB99F3-CA36-474F-B218-193D8BF4EC51}" type="presOf" srcId="{E86337A6-5E9E-4C4C-9668-8F1E2425F333}" destId="{C0669827-95C5-4629-9445-075925F3233B}" srcOrd="0" destOrd="0" presId="urn:microsoft.com/office/officeart/2005/8/layout/hierarchy3"/>
    <dgm:cxn modelId="{2D1D537F-48AA-47A6-AE01-F1BC96B05295}" type="presOf" srcId="{B284179D-F443-479D-9D63-68FD4009BDDD}" destId="{DF230E72-282F-45AE-A3B1-70C928C51360}" srcOrd="0" destOrd="0" presId="urn:microsoft.com/office/officeart/2005/8/layout/hierarchy3"/>
    <dgm:cxn modelId="{0A2259E6-448D-48BD-BA56-EF0440703D50}" type="presOf" srcId="{406B592B-B3BC-48DD-B5D9-CD5F24753095}" destId="{2B447835-5CBA-45B4-AE63-6235071F0376}" srcOrd="0" destOrd="0" presId="urn:microsoft.com/office/officeart/2005/8/layout/hierarchy3"/>
    <dgm:cxn modelId="{E7FC5221-32E2-40E6-9FDD-9873EA6E6C5A}" type="presOf" srcId="{BE4862EB-AF36-4903-A1DD-E1B5EC4D10C8}" destId="{EC0F682C-CDEC-4160-BA71-2510B8A00C87}" srcOrd="0" destOrd="0" presId="urn:microsoft.com/office/officeart/2005/8/layout/hierarchy3"/>
    <dgm:cxn modelId="{95DBA202-C06B-4A16-9F93-B2350D3D6FF0}" type="presOf" srcId="{CAD28679-ABAD-4782-A9B7-BECFD9378CBF}" destId="{A1F5F7FF-9E70-4FA5-A9EE-3DA5F73F758A}" srcOrd="1" destOrd="0" presId="urn:microsoft.com/office/officeart/2005/8/layout/hierarchy3"/>
    <dgm:cxn modelId="{80132146-02F6-4DCB-BB12-77D91E4F7DCE}" type="presOf" srcId="{6205BD83-4DEB-4E9E-A8D1-EF62DB468090}" destId="{CF259C99-5D9E-4EE6-BB61-62C2FF0D2A33}" srcOrd="0" destOrd="0" presId="urn:microsoft.com/office/officeart/2005/8/layout/hierarchy3"/>
    <dgm:cxn modelId="{FEF24718-2E4E-463D-99FC-D84AE777A83E}" type="presOf" srcId="{8EAE6853-AFBC-4995-AC59-02783503B925}" destId="{952C8269-6358-4C0C-B505-7B6B7CCC4F48}" srcOrd="0" destOrd="0" presId="urn:microsoft.com/office/officeart/2005/8/layout/hierarchy3"/>
    <dgm:cxn modelId="{589613A9-6EF3-45C5-B276-4EEAAC3EF4A3}" type="presOf" srcId="{6B95D47C-ECA3-4C10-B868-6243C94FEB45}" destId="{936D788A-41F7-4533-9AE0-A8F636A5F157}" srcOrd="0" destOrd="0" presId="urn:microsoft.com/office/officeart/2005/8/layout/hierarchy3"/>
    <dgm:cxn modelId="{1863DB41-FDE8-4E4C-AD92-CE9E17B1D2BB}" type="presOf" srcId="{7390F14C-F3ED-4F79-A123-C89AF0607F00}" destId="{B09113CB-72B1-4FAE-B2C5-8A5E9D686173}" srcOrd="0" destOrd="0" presId="urn:microsoft.com/office/officeart/2005/8/layout/hierarchy3"/>
    <dgm:cxn modelId="{57BAA0FE-4844-48EE-994F-37F3389B0B62}" type="presOf" srcId="{2350292D-AFF7-4303-ACD2-FA6894404E9E}" destId="{D908853D-4F3E-461D-BFC2-C5EE0F67E55B}" srcOrd="0" destOrd="0" presId="urn:microsoft.com/office/officeart/2005/8/layout/hierarchy3"/>
    <dgm:cxn modelId="{0B6AAD18-3426-417D-87AF-D629D12B9198}" type="presOf" srcId="{DEAAF0CF-AFDE-41EB-A050-F80C207214CA}" destId="{7B8FECEF-83C0-465A-B609-72AF660177A8}" srcOrd="0" destOrd="0" presId="urn:microsoft.com/office/officeart/2005/8/layout/hierarchy3"/>
    <dgm:cxn modelId="{B498059E-EC6C-4D59-9412-A3F90DC26DC1}" type="presOf" srcId="{411D6AD0-ED0C-40C6-BCF5-07B95DD59419}" destId="{C28A3911-A584-46E2-8136-94758EA4BC8F}" srcOrd="0" destOrd="0" presId="urn:microsoft.com/office/officeart/2005/8/layout/hierarchy3"/>
    <dgm:cxn modelId="{FFAF1FB7-D5C6-4975-9070-2923A87E21A3}" srcId="{1A036413-D741-4DF7-84DB-00D744E243FA}" destId="{E86337A6-5E9E-4C4C-9668-8F1E2425F333}" srcOrd="2" destOrd="0" parTransId="{CE9712A9-886F-4E49-93AD-B8886658E85F}" sibTransId="{BBEE0C2B-21C5-4BE8-9749-037ED366C132}"/>
    <dgm:cxn modelId="{A538909A-86B8-48B1-9123-26B129BE3976}" type="presOf" srcId="{EDBBF4BD-E6CC-4920-B84A-0E59E346F514}" destId="{141A5950-F3F4-4363-8430-B060000AC953}" srcOrd="0" destOrd="0" presId="urn:microsoft.com/office/officeart/2005/8/layout/hierarchy3"/>
    <dgm:cxn modelId="{B65906E6-68EF-4738-94F8-183E18E397A2}" srcId="{E86337A6-5E9E-4C4C-9668-8F1E2425F333}" destId="{F1177122-9B02-4F7E-A42C-E7FCBBDF96EC}" srcOrd="0" destOrd="0" parTransId="{BF8D89B2-D98E-43AC-8963-D0F7E56BD76E}" sibTransId="{BD789256-8B01-4A5D-9B60-37DE110C8C11}"/>
    <dgm:cxn modelId="{7A87EC65-483B-4C65-97D4-9BCC675FCF66}" type="presOf" srcId="{5EBF8733-D798-4667-B7FD-F4F9295E42C3}" destId="{F375DB17-D31A-4FCB-89CB-68FEE5D5C4CD}" srcOrd="0" destOrd="0" presId="urn:microsoft.com/office/officeart/2005/8/layout/hierarchy3"/>
    <dgm:cxn modelId="{211733F4-B085-49AF-A560-C23C470FB7ED}" type="presParOf" srcId="{6FF732E1-027E-44E6-95EF-6961123AD524}" destId="{D64BF89B-4041-4F42-8634-68B427A3449E}" srcOrd="0" destOrd="0" presId="urn:microsoft.com/office/officeart/2005/8/layout/hierarchy3"/>
    <dgm:cxn modelId="{3B205D44-714C-4A54-A91B-8FE1C3CAF0AD}" type="presParOf" srcId="{D64BF89B-4041-4F42-8634-68B427A3449E}" destId="{B999DD58-6477-49B3-B78E-CD1B5BC35D0A}" srcOrd="0" destOrd="0" presId="urn:microsoft.com/office/officeart/2005/8/layout/hierarchy3"/>
    <dgm:cxn modelId="{7370149E-3FF3-45BF-AF61-60AE2E1E4E5D}" type="presParOf" srcId="{B999DD58-6477-49B3-B78E-CD1B5BC35D0A}" destId="{787F1E2A-1F95-432E-8708-E6B7F1B84B19}" srcOrd="0" destOrd="0" presId="urn:microsoft.com/office/officeart/2005/8/layout/hierarchy3"/>
    <dgm:cxn modelId="{78419BBF-9A2A-416F-B81E-30D3DC627FD1}" type="presParOf" srcId="{B999DD58-6477-49B3-B78E-CD1B5BC35D0A}" destId="{A1F5F7FF-9E70-4FA5-A9EE-3DA5F73F758A}" srcOrd="1" destOrd="0" presId="urn:microsoft.com/office/officeart/2005/8/layout/hierarchy3"/>
    <dgm:cxn modelId="{DF163303-7183-43A0-8047-0DFAD112537E}" type="presParOf" srcId="{D64BF89B-4041-4F42-8634-68B427A3449E}" destId="{B071B94B-7405-4499-86D4-48E842F0F9EB}" srcOrd="1" destOrd="0" presId="urn:microsoft.com/office/officeart/2005/8/layout/hierarchy3"/>
    <dgm:cxn modelId="{B8720995-8919-4E5F-B33D-D55769ED425E}" type="presParOf" srcId="{B071B94B-7405-4499-86D4-48E842F0F9EB}" destId="{35C6DF46-E578-436E-AFE9-1C7B87CCEB7D}" srcOrd="0" destOrd="0" presId="urn:microsoft.com/office/officeart/2005/8/layout/hierarchy3"/>
    <dgm:cxn modelId="{F092DDE8-33D7-4D5A-94D0-37B955B25DE4}" type="presParOf" srcId="{B071B94B-7405-4499-86D4-48E842F0F9EB}" destId="{C28A3911-A584-46E2-8136-94758EA4BC8F}" srcOrd="1" destOrd="0" presId="urn:microsoft.com/office/officeart/2005/8/layout/hierarchy3"/>
    <dgm:cxn modelId="{6A4625AC-CACC-4862-B238-79DB3BEF43B8}" type="presParOf" srcId="{6FF732E1-027E-44E6-95EF-6961123AD524}" destId="{55576249-5F2A-4363-8520-BC0BF286A39A}" srcOrd="1" destOrd="0" presId="urn:microsoft.com/office/officeart/2005/8/layout/hierarchy3"/>
    <dgm:cxn modelId="{4F6DE5B8-EA7E-4C7A-9523-A5446B05C726}" type="presParOf" srcId="{55576249-5F2A-4363-8520-BC0BF286A39A}" destId="{64937749-0FED-46AA-9AEE-940432CC4617}" srcOrd="0" destOrd="0" presId="urn:microsoft.com/office/officeart/2005/8/layout/hierarchy3"/>
    <dgm:cxn modelId="{26100751-3AB8-4113-94D7-7D8706DF1059}" type="presParOf" srcId="{64937749-0FED-46AA-9AEE-940432CC4617}" destId="{CC138F71-258B-4658-BB79-497CDFDFD1A4}" srcOrd="0" destOrd="0" presId="urn:microsoft.com/office/officeart/2005/8/layout/hierarchy3"/>
    <dgm:cxn modelId="{3AB30341-F034-4E3B-8ECC-6AC6E9B76448}" type="presParOf" srcId="{64937749-0FED-46AA-9AEE-940432CC4617}" destId="{A6E63EDB-AE30-44F2-8698-7A0AC2BF5607}" srcOrd="1" destOrd="0" presId="urn:microsoft.com/office/officeart/2005/8/layout/hierarchy3"/>
    <dgm:cxn modelId="{DA03CE2B-7503-4757-A6FF-7262E1B65898}" type="presParOf" srcId="{55576249-5F2A-4363-8520-BC0BF286A39A}" destId="{A92BB62D-FFE4-43EC-92EF-65224AC4A9EE}" srcOrd="1" destOrd="0" presId="urn:microsoft.com/office/officeart/2005/8/layout/hierarchy3"/>
    <dgm:cxn modelId="{06334D11-AA9E-4290-A7F7-0F678D52DC70}" type="presParOf" srcId="{A92BB62D-FFE4-43EC-92EF-65224AC4A9EE}" destId="{93A00279-9986-4E45-9DDC-E16BBD743EF8}" srcOrd="0" destOrd="0" presId="urn:microsoft.com/office/officeart/2005/8/layout/hierarchy3"/>
    <dgm:cxn modelId="{FD881A07-E021-4942-9AE9-42B3F7385FFC}" type="presParOf" srcId="{A92BB62D-FFE4-43EC-92EF-65224AC4A9EE}" destId="{936D788A-41F7-4533-9AE0-A8F636A5F157}" srcOrd="1" destOrd="0" presId="urn:microsoft.com/office/officeart/2005/8/layout/hierarchy3"/>
    <dgm:cxn modelId="{DA57DA3A-55CC-4135-84F3-C7486B810316}" type="presParOf" srcId="{A92BB62D-FFE4-43EC-92EF-65224AC4A9EE}" destId="{EC0F682C-CDEC-4160-BA71-2510B8A00C87}" srcOrd="2" destOrd="0" presId="urn:microsoft.com/office/officeart/2005/8/layout/hierarchy3"/>
    <dgm:cxn modelId="{2B84CC13-CCB1-49DC-AFF6-5815C785D8D1}" type="presParOf" srcId="{A92BB62D-FFE4-43EC-92EF-65224AC4A9EE}" destId="{B09113CB-72B1-4FAE-B2C5-8A5E9D686173}" srcOrd="3" destOrd="0" presId="urn:microsoft.com/office/officeart/2005/8/layout/hierarchy3"/>
    <dgm:cxn modelId="{59AC7A75-9FC0-4DFE-B7FD-CF7C6320FCEC}" type="presParOf" srcId="{A92BB62D-FFE4-43EC-92EF-65224AC4A9EE}" destId="{ED6EE8CE-33AB-49EF-88B7-9CA10BF37E7A}" srcOrd="4" destOrd="0" presId="urn:microsoft.com/office/officeart/2005/8/layout/hierarchy3"/>
    <dgm:cxn modelId="{B788D5A5-4C2F-44EE-90E6-4C980C6C1AB5}" type="presParOf" srcId="{A92BB62D-FFE4-43EC-92EF-65224AC4A9EE}" destId="{AC4D6361-6F63-4EBF-ABB1-54F09BE0E702}" srcOrd="5" destOrd="0" presId="urn:microsoft.com/office/officeart/2005/8/layout/hierarchy3"/>
    <dgm:cxn modelId="{E4103998-FAC5-4C21-AB0D-66B701AF7058}" type="presParOf" srcId="{A92BB62D-FFE4-43EC-92EF-65224AC4A9EE}" destId="{7C1A2AE4-869F-402B-9136-F8939A302634}" srcOrd="6" destOrd="0" presId="urn:microsoft.com/office/officeart/2005/8/layout/hierarchy3"/>
    <dgm:cxn modelId="{CE4454F5-65B9-4F0A-88A8-30A12F6F0B71}" type="presParOf" srcId="{A92BB62D-FFE4-43EC-92EF-65224AC4A9EE}" destId="{7B8FECEF-83C0-465A-B609-72AF660177A8}" srcOrd="7" destOrd="0" presId="urn:microsoft.com/office/officeart/2005/8/layout/hierarchy3"/>
    <dgm:cxn modelId="{C87FFA70-C07B-4F7C-B1E0-834E81F342D4}" type="presParOf" srcId="{6FF732E1-027E-44E6-95EF-6961123AD524}" destId="{8DCC1494-1286-4F51-A512-81400C1C1B83}" srcOrd="2" destOrd="0" presId="urn:microsoft.com/office/officeart/2005/8/layout/hierarchy3"/>
    <dgm:cxn modelId="{25D4F4F8-D599-42C3-A1E2-9FAC50A28DF5}" type="presParOf" srcId="{8DCC1494-1286-4F51-A512-81400C1C1B83}" destId="{AC21B9A7-6856-4F47-BDDC-45FF8423E1F1}" srcOrd="0" destOrd="0" presId="urn:microsoft.com/office/officeart/2005/8/layout/hierarchy3"/>
    <dgm:cxn modelId="{727AA933-61F8-48A5-AD52-24B27F9B43B6}" type="presParOf" srcId="{AC21B9A7-6856-4F47-BDDC-45FF8423E1F1}" destId="{C0669827-95C5-4629-9445-075925F3233B}" srcOrd="0" destOrd="0" presId="urn:microsoft.com/office/officeart/2005/8/layout/hierarchy3"/>
    <dgm:cxn modelId="{FDCB6643-BBB8-4F73-A801-2D6D6EE7D2CE}" type="presParOf" srcId="{AC21B9A7-6856-4F47-BDDC-45FF8423E1F1}" destId="{5E36A1F3-D039-4A85-9AC5-F2ECAB7041DA}" srcOrd="1" destOrd="0" presId="urn:microsoft.com/office/officeart/2005/8/layout/hierarchy3"/>
    <dgm:cxn modelId="{B4CE5FD1-95AE-4F27-8A00-47FEA616DD93}" type="presParOf" srcId="{8DCC1494-1286-4F51-A512-81400C1C1B83}" destId="{34D3C65B-C094-43B4-98DB-24357E9F81F9}" srcOrd="1" destOrd="0" presId="urn:microsoft.com/office/officeart/2005/8/layout/hierarchy3"/>
    <dgm:cxn modelId="{A0F3B4D5-427C-4534-909C-53FA9C5BA64B}" type="presParOf" srcId="{34D3C65B-C094-43B4-98DB-24357E9F81F9}" destId="{05FEACB9-A344-4D4F-B1A4-EE1D5AD2A729}" srcOrd="0" destOrd="0" presId="urn:microsoft.com/office/officeart/2005/8/layout/hierarchy3"/>
    <dgm:cxn modelId="{A9A32610-0F54-45DE-9C18-7A26A83DA96E}" type="presParOf" srcId="{34D3C65B-C094-43B4-98DB-24357E9F81F9}" destId="{64BAF19E-7CB9-4631-AD4C-E67BDE4B0AED}" srcOrd="1" destOrd="0" presId="urn:microsoft.com/office/officeart/2005/8/layout/hierarchy3"/>
    <dgm:cxn modelId="{3D513D42-6899-4127-8E71-B5F28C0BE699}" type="presParOf" srcId="{34D3C65B-C094-43B4-98DB-24357E9F81F9}" destId="{D11F484E-076E-401B-A002-CCF20E10E43D}" srcOrd="2" destOrd="0" presId="urn:microsoft.com/office/officeart/2005/8/layout/hierarchy3"/>
    <dgm:cxn modelId="{7E7668C3-2509-45F3-A797-69697333EBE1}" type="presParOf" srcId="{34D3C65B-C094-43B4-98DB-24357E9F81F9}" destId="{F375DB17-D31A-4FCB-89CB-68FEE5D5C4CD}" srcOrd="3" destOrd="0" presId="urn:microsoft.com/office/officeart/2005/8/layout/hierarchy3"/>
    <dgm:cxn modelId="{92A6DAD9-EBA7-4906-B439-B644A9C4B7EF}" type="presParOf" srcId="{34D3C65B-C094-43B4-98DB-24357E9F81F9}" destId="{8BD0378A-5AFC-4C6D-892C-D65B1DC79860}" srcOrd="4" destOrd="0" presId="urn:microsoft.com/office/officeart/2005/8/layout/hierarchy3"/>
    <dgm:cxn modelId="{824597A7-8767-4089-A8E9-93AEEA4E261B}" type="presParOf" srcId="{34D3C65B-C094-43B4-98DB-24357E9F81F9}" destId="{141A5950-F3F4-4363-8430-B060000AC953}" srcOrd="5" destOrd="0" presId="urn:microsoft.com/office/officeart/2005/8/layout/hierarchy3"/>
    <dgm:cxn modelId="{66404419-81A4-4708-9A78-BAA5E46993DA}" type="presParOf" srcId="{34D3C65B-C094-43B4-98DB-24357E9F81F9}" destId="{CF259C99-5D9E-4EE6-BB61-62C2FF0D2A33}" srcOrd="6" destOrd="0" presId="urn:microsoft.com/office/officeart/2005/8/layout/hierarchy3"/>
    <dgm:cxn modelId="{F1553686-834B-45FD-8CDD-F92CB56B5093}" type="presParOf" srcId="{34D3C65B-C094-43B4-98DB-24357E9F81F9}" destId="{952C8269-6358-4C0C-B505-7B6B7CCC4F48}" srcOrd="7" destOrd="0" presId="urn:microsoft.com/office/officeart/2005/8/layout/hierarchy3"/>
    <dgm:cxn modelId="{7FF56C91-8587-4269-A4BE-958AC582B65D}" type="presParOf" srcId="{34D3C65B-C094-43B4-98DB-24357E9F81F9}" destId="{DF230E72-282F-45AE-A3B1-70C928C51360}" srcOrd="8" destOrd="0" presId="urn:microsoft.com/office/officeart/2005/8/layout/hierarchy3"/>
    <dgm:cxn modelId="{3FD5F15B-422A-46B5-B637-967F0D713399}" type="presParOf" srcId="{34D3C65B-C094-43B4-98DB-24357E9F81F9}" destId="{D908853D-4F3E-461D-BFC2-C5EE0F67E55B}" srcOrd="9" destOrd="0" presId="urn:microsoft.com/office/officeart/2005/8/layout/hierarchy3"/>
    <dgm:cxn modelId="{5AD17F79-9FDD-48CA-97CE-3EDDBB03915E}" type="presParOf" srcId="{34D3C65B-C094-43B4-98DB-24357E9F81F9}" destId="{2B447835-5CBA-45B4-AE63-6235071F0376}" srcOrd="10" destOrd="0" presId="urn:microsoft.com/office/officeart/2005/8/layout/hierarchy3"/>
    <dgm:cxn modelId="{FD6CD16B-494B-4384-A36C-392146BE2556}" type="presParOf" srcId="{34D3C65B-C094-43B4-98DB-24357E9F81F9}" destId="{F36E9AB6-1E28-44C0-A76D-DA45C06AE363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7F1E2A-1F95-432E-8708-E6B7F1B84B19}">
      <dsp:nvSpPr>
        <dsp:cNvPr id="0" name=""/>
        <dsp:cNvSpPr/>
      </dsp:nvSpPr>
      <dsp:spPr>
        <a:xfrm>
          <a:off x="185484" y="198790"/>
          <a:ext cx="2581778" cy="11825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ln w="18000">
                <a:prstDash val="solid"/>
                <a:miter lim="800000"/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PERDITESIM OSE I LIGJ I RI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>
              <a:ln w="18000">
                <a:prstDash val="solid"/>
                <a:miter lim="800000"/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ne perputhje me DIREKTIVAT </a:t>
          </a:r>
          <a:endParaRPr lang="en-US" sz="1200" b="1" kern="1200" smtClean="0">
            <a:latin typeface="Century Gothic" pitchFamily="34" charset="0"/>
            <a:ea typeface="Calibri"/>
            <a:cs typeface="Times New Roman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latin typeface="Century Gothic" pitchFamily="34" charset="0"/>
              <a:cs typeface="Times New Roman"/>
            </a:rPr>
            <a:t>2010/31/EC</a:t>
          </a:r>
          <a:endParaRPr lang="en-US" sz="1200" kern="1200">
            <a:latin typeface="Century Gothic" pitchFamily="34" charset="0"/>
          </a:endParaRPr>
        </a:p>
      </dsp:txBody>
      <dsp:txXfrm>
        <a:off x="185484" y="198790"/>
        <a:ext cx="2581778" cy="1182555"/>
      </dsp:txXfrm>
    </dsp:sp>
    <dsp:sp modelId="{35C6DF46-E578-436E-AFE9-1C7B87CCEB7D}">
      <dsp:nvSpPr>
        <dsp:cNvPr id="0" name=""/>
        <dsp:cNvSpPr/>
      </dsp:nvSpPr>
      <dsp:spPr>
        <a:xfrm>
          <a:off x="443662" y="1381346"/>
          <a:ext cx="98851" cy="607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444"/>
              </a:lnTo>
              <a:lnTo>
                <a:pt x="98851" y="60744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8A3911-A584-46E2-8136-94758EA4BC8F}">
      <dsp:nvSpPr>
        <dsp:cNvPr id="0" name=""/>
        <dsp:cNvSpPr/>
      </dsp:nvSpPr>
      <dsp:spPr>
        <a:xfrm>
          <a:off x="542513" y="1532015"/>
          <a:ext cx="1986225" cy="9135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u="sng" kern="1200" err="1" smtClean="0"/>
            <a:t>Parlamenti</a:t>
          </a:r>
          <a:endParaRPr lang="en-US" sz="1100" b="0" u="sng" kern="120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err="1" smtClean="0"/>
            <a:t>Inisiativa</a:t>
          </a:r>
          <a:r>
            <a:rPr lang="en-US" sz="1100" b="0" kern="1200" smtClean="0"/>
            <a:t> e </a:t>
          </a:r>
          <a:r>
            <a:rPr lang="en-US" sz="1100" b="0" kern="1200" err="1" smtClean="0"/>
            <a:t>ligjvenesit</a:t>
          </a:r>
          <a:endParaRPr lang="en-US" sz="1100" b="0" kern="120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err="1" smtClean="0"/>
            <a:t>Ligj</a:t>
          </a:r>
          <a:r>
            <a:rPr lang="en-US" sz="1100" b="0" kern="1200" smtClean="0"/>
            <a:t>: PEN/EE ne </a:t>
          </a:r>
          <a:r>
            <a:rPr lang="en-US" sz="1100" b="0" kern="1200" err="1" smtClean="0"/>
            <a:t>perputhje</a:t>
          </a:r>
          <a:r>
            <a:rPr lang="en-US" sz="1100" b="0" kern="1200" smtClean="0"/>
            <a:t> me </a:t>
          </a:r>
          <a:r>
            <a:rPr lang="en-US" sz="1100" b="0" i="1" kern="1200" smtClean="0"/>
            <a:t>“</a:t>
          </a:r>
          <a:r>
            <a:rPr lang="en-US" sz="1100" b="0" i="1" kern="1200" err="1" smtClean="0"/>
            <a:t>acquis</a:t>
          </a:r>
          <a:r>
            <a:rPr lang="en-US" sz="1100" b="0" i="1" kern="1200" smtClean="0"/>
            <a:t>”</a:t>
          </a:r>
          <a:r>
            <a:rPr lang="en-US" sz="1100" b="0" kern="1200" smtClean="0"/>
            <a:t>.</a:t>
          </a:r>
          <a:endParaRPr lang="en-US" sz="1100" b="0" kern="1200"/>
        </a:p>
      </dsp:txBody>
      <dsp:txXfrm>
        <a:off x="542513" y="1532015"/>
        <a:ext cx="1986225" cy="913551"/>
      </dsp:txXfrm>
    </dsp:sp>
    <dsp:sp modelId="{CC138F71-258B-4658-BB79-497CDFDFD1A4}">
      <dsp:nvSpPr>
        <dsp:cNvPr id="0" name=""/>
        <dsp:cNvSpPr/>
      </dsp:nvSpPr>
      <dsp:spPr>
        <a:xfrm>
          <a:off x="3088526" y="121699"/>
          <a:ext cx="2757262" cy="1152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018028"/>
                <a:satOff val="-868"/>
                <a:lumOff val="-2941"/>
                <a:alphaOff val="0"/>
                <a:tint val="50000"/>
                <a:satMod val="300000"/>
              </a:schemeClr>
            </a:gs>
            <a:gs pos="35000">
              <a:schemeClr val="accent4">
                <a:hueOff val="-5018028"/>
                <a:satOff val="-868"/>
                <a:lumOff val="-2941"/>
                <a:alphaOff val="0"/>
                <a:tint val="37000"/>
                <a:satMod val="300000"/>
              </a:schemeClr>
            </a:gs>
            <a:gs pos="100000">
              <a:schemeClr val="accent4">
                <a:hueOff val="-5018028"/>
                <a:satOff val="-868"/>
                <a:lumOff val="-294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TRANSPOZIMI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për perputhjen e PEN ne EU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>
              <a:latin typeface="Century Gothic" pitchFamily="34" charset="0"/>
              <a:ea typeface="Calibri"/>
              <a:cs typeface="Times New Roman"/>
            </a:rPr>
            <a:t>KRIJIMI I INSTITUCIONEVE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>
              <a:latin typeface="Century Gothic" pitchFamily="34" charset="0"/>
            </a:rPr>
            <a:t>RREGJISTRI KOMBETAR</a:t>
          </a:r>
          <a:endParaRPr lang="en-US" sz="1300" b="1" kern="1200">
            <a:latin typeface="Century Gothic" pitchFamily="34" charset="0"/>
          </a:endParaRPr>
        </a:p>
      </dsp:txBody>
      <dsp:txXfrm>
        <a:off x="3088526" y="121699"/>
        <a:ext cx="2757262" cy="1152418"/>
      </dsp:txXfrm>
    </dsp:sp>
    <dsp:sp modelId="{93A00279-9986-4E45-9DDC-E16BBD743EF8}">
      <dsp:nvSpPr>
        <dsp:cNvPr id="0" name=""/>
        <dsp:cNvSpPr/>
      </dsp:nvSpPr>
      <dsp:spPr>
        <a:xfrm>
          <a:off x="3364253" y="1274118"/>
          <a:ext cx="141790" cy="513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580"/>
              </a:lnTo>
              <a:lnTo>
                <a:pt x="141790" y="51358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D788A-41F7-4533-9AE0-A8F636A5F157}">
      <dsp:nvSpPr>
        <dsp:cNvPr id="0" name=""/>
        <dsp:cNvSpPr/>
      </dsp:nvSpPr>
      <dsp:spPr>
        <a:xfrm>
          <a:off x="3506043" y="1484025"/>
          <a:ext cx="2292483" cy="6073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003606"/>
              <a:satOff val="-174"/>
              <a:lumOff val="-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PLANIFIKIMI I PEN/EE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smtClean="0"/>
            <a:t>MEI/MZHUT/</a:t>
          </a:r>
          <a:r>
            <a:rPr lang="en-US" sz="1200" b="0" kern="1200" err="1" smtClean="0"/>
            <a:t>Ekspertet</a:t>
          </a:r>
          <a:endParaRPr lang="en-US" sz="1200" b="0" kern="1200"/>
        </a:p>
      </dsp:txBody>
      <dsp:txXfrm>
        <a:off x="3506043" y="1484025"/>
        <a:ext cx="2292483" cy="607348"/>
      </dsp:txXfrm>
    </dsp:sp>
    <dsp:sp modelId="{EC0F682C-CDEC-4160-BA71-2510B8A00C87}">
      <dsp:nvSpPr>
        <dsp:cNvPr id="0" name=""/>
        <dsp:cNvSpPr/>
      </dsp:nvSpPr>
      <dsp:spPr>
        <a:xfrm>
          <a:off x="3364253" y="1274118"/>
          <a:ext cx="156741" cy="1501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1483"/>
              </a:lnTo>
              <a:lnTo>
                <a:pt x="156741" y="150148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9113CB-72B1-4FAE-B2C5-8A5E9D686173}">
      <dsp:nvSpPr>
        <dsp:cNvPr id="0" name=""/>
        <dsp:cNvSpPr/>
      </dsp:nvSpPr>
      <dsp:spPr>
        <a:xfrm>
          <a:off x="3520994" y="2302942"/>
          <a:ext cx="2253038" cy="945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007211"/>
              <a:satOff val="-347"/>
              <a:lumOff val="-11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RREGULLATORI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smtClean="0"/>
            <a:t>• </a:t>
          </a:r>
          <a:r>
            <a:rPr lang="en-US" sz="1100" b="0" kern="1200" err="1" smtClean="0"/>
            <a:t>Certifikatat</a:t>
          </a:r>
          <a:r>
            <a:rPr lang="en-US" sz="1100" b="0" kern="1200" smtClean="0"/>
            <a:t> e PEN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smtClean="0"/>
            <a:t>• </a:t>
          </a:r>
          <a:r>
            <a:rPr lang="en-US" sz="1100" b="0" kern="1200" err="1" smtClean="0"/>
            <a:t>Raportet</a:t>
          </a:r>
          <a:r>
            <a:rPr lang="en-US" sz="1100" b="0" kern="1200" smtClean="0"/>
            <a:t> e </a:t>
          </a:r>
          <a:r>
            <a:rPr lang="en-US" sz="1100" b="0" kern="1200" err="1" smtClean="0"/>
            <a:t>inspektimit</a:t>
          </a:r>
          <a:endParaRPr lang="en-US" sz="1100" b="0" kern="120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smtClean="0"/>
            <a:t>• </a:t>
          </a:r>
          <a:r>
            <a:rPr lang="en-US" sz="1100" b="0" kern="1200" err="1" smtClean="0"/>
            <a:t>Ekspertët</a:t>
          </a:r>
          <a:r>
            <a:rPr lang="en-US" sz="1100" b="0" kern="1200" smtClean="0"/>
            <a:t> </a:t>
          </a:r>
          <a:r>
            <a:rPr lang="en-US" sz="1100" b="0" kern="1200" err="1" smtClean="0"/>
            <a:t>Certifikuar</a:t>
          </a:r>
          <a:endParaRPr lang="en-US" sz="1100" b="0" kern="1200"/>
        </a:p>
      </dsp:txBody>
      <dsp:txXfrm>
        <a:off x="3520994" y="2302942"/>
        <a:ext cx="2253038" cy="945320"/>
      </dsp:txXfrm>
    </dsp:sp>
    <dsp:sp modelId="{ED6EE8CE-33AB-49EF-88B7-9CA10BF37E7A}">
      <dsp:nvSpPr>
        <dsp:cNvPr id="0" name=""/>
        <dsp:cNvSpPr/>
      </dsp:nvSpPr>
      <dsp:spPr>
        <a:xfrm>
          <a:off x="3364253" y="1274118"/>
          <a:ext cx="172360" cy="2442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2902"/>
              </a:lnTo>
              <a:lnTo>
                <a:pt x="172360" y="244290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D6361-6F63-4EBF-ABB1-54F09BE0E702}">
      <dsp:nvSpPr>
        <dsp:cNvPr id="0" name=""/>
        <dsp:cNvSpPr/>
      </dsp:nvSpPr>
      <dsp:spPr>
        <a:xfrm>
          <a:off x="3536613" y="3422439"/>
          <a:ext cx="2255699" cy="5891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010817"/>
              <a:satOff val="-521"/>
              <a:lumOff val="-17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smtClean="0">
              <a:ln w="18415" cmpd="sng"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TE DHENAT KLIMATIKE dimer/vere</a:t>
          </a:r>
          <a:endParaRPr lang="en-US" sz="1400" b="0" kern="12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6613" y="3422439"/>
        <a:ext cx="2255699" cy="589162"/>
      </dsp:txXfrm>
    </dsp:sp>
    <dsp:sp modelId="{7C1A2AE4-869F-402B-9136-F8939A302634}">
      <dsp:nvSpPr>
        <dsp:cNvPr id="0" name=""/>
        <dsp:cNvSpPr/>
      </dsp:nvSpPr>
      <dsp:spPr>
        <a:xfrm>
          <a:off x="3364253" y="1274118"/>
          <a:ext cx="141790" cy="3232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2019"/>
              </a:lnTo>
              <a:lnTo>
                <a:pt x="141790" y="323201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8FECEF-83C0-465A-B609-72AF660177A8}">
      <dsp:nvSpPr>
        <dsp:cNvPr id="0" name=""/>
        <dsp:cNvSpPr/>
      </dsp:nvSpPr>
      <dsp:spPr>
        <a:xfrm>
          <a:off x="3506043" y="4206006"/>
          <a:ext cx="2335380" cy="600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014422"/>
              <a:satOff val="-694"/>
              <a:lumOff val="-23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Regjistri</a:t>
          </a:r>
          <a:r>
            <a:rPr lang="en-US" sz="1600" b="1" kern="120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kombetar</a:t>
          </a:r>
          <a:endParaRPr lang="en-US" sz="1600" b="1" kern="1200" smtClean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SoftWare</a:t>
          </a:r>
          <a:r>
            <a:rPr lang="en-US" sz="1400" b="1" kern="120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KOMBETARE</a:t>
          </a:r>
          <a:endParaRPr lang="en-US" sz="1400" b="0" kern="12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6043" y="4206006"/>
        <a:ext cx="2335380" cy="600262"/>
      </dsp:txXfrm>
    </dsp:sp>
    <dsp:sp modelId="{C0669827-95C5-4629-9445-075925F3233B}">
      <dsp:nvSpPr>
        <dsp:cNvPr id="0" name=""/>
        <dsp:cNvSpPr/>
      </dsp:nvSpPr>
      <dsp:spPr>
        <a:xfrm>
          <a:off x="6163124" y="121699"/>
          <a:ext cx="2676675" cy="1152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0036056"/>
                <a:satOff val="-1736"/>
                <a:lumOff val="-5882"/>
                <a:alphaOff val="0"/>
                <a:tint val="50000"/>
                <a:satMod val="300000"/>
              </a:schemeClr>
            </a:gs>
            <a:gs pos="35000">
              <a:schemeClr val="accent4">
                <a:hueOff val="-10036056"/>
                <a:satOff val="-1736"/>
                <a:lumOff val="-5882"/>
                <a:alphaOff val="0"/>
                <a:tint val="37000"/>
                <a:satMod val="300000"/>
              </a:schemeClr>
            </a:gs>
            <a:gs pos="100000">
              <a:schemeClr val="accent4">
                <a:hueOff val="-10036056"/>
                <a:satOff val="-1736"/>
                <a:lumOff val="-588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Century Gothic" pitchFamily="34" charset="0"/>
            </a:rPr>
            <a:t>METODOLOGJITE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latin typeface="Century Gothic" pitchFamily="34" charset="0"/>
            </a:rPr>
            <a:t>E LLOGARITJES SE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latin typeface="Century Gothic" pitchFamily="34" charset="0"/>
            </a:rPr>
            <a:t>PEN</a:t>
          </a:r>
          <a:endParaRPr lang="en-US" sz="1000" kern="1200">
            <a:latin typeface="Century Gothic" pitchFamily="34" charset="0"/>
          </a:endParaRPr>
        </a:p>
      </dsp:txBody>
      <dsp:txXfrm>
        <a:off x="6163124" y="121699"/>
        <a:ext cx="2676675" cy="1152418"/>
      </dsp:txXfrm>
    </dsp:sp>
    <dsp:sp modelId="{05FEACB9-A344-4D4F-B1A4-EE1D5AD2A729}">
      <dsp:nvSpPr>
        <dsp:cNvPr id="0" name=""/>
        <dsp:cNvSpPr/>
      </dsp:nvSpPr>
      <dsp:spPr>
        <a:xfrm>
          <a:off x="6430791" y="1274118"/>
          <a:ext cx="218114" cy="478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960"/>
              </a:lnTo>
              <a:lnTo>
                <a:pt x="218114" y="47896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AF19E-7CB9-4631-AD4C-E67BDE4B0AED}">
      <dsp:nvSpPr>
        <dsp:cNvPr id="0" name=""/>
        <dsp:cNvSpPr/>
      </dsp:nvSpPr>
      <dsp:spPr>
        <a:xfrm>
          <a:off x="6648906" y="1502210"/>
          <a:ext cx="2432437" cy="501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5018028"/>
              <a:satOff val="-868"/>
              <a:lumOff val="-29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n-US" sz="1400" b="0" kern="1200" smtClean="0"/>
            <a:t> </a:t>
          </a:r>
          <a:r>
            <a:rPr lang="en-US" sz="1200" b="0" kern="1200" err="1" smtClean="0"/>
            <a:t>Metodologjia</a:t>
          </a:r>
          <a:r>
            <a:rPr lang="en-US" sz="1200" b="0" kern="1200" smtClean="0"/>
            <a:t> 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smtClean="0"/>
            <a:t> </a:t>
          </a:r>
          <a:r>
            <a:rPr lang="en-US" sz="1200" b="0" kern="1200" err="1" smtClean="0"/>
            <a:t>llogaritjeve</a:t>
          </a:r>
          <a:r>
            <a:rPr lang="en-US" sz="1200" b="0" kern="1200" smtClean="0"/>
            <a:t>  </a:t>
          </a:r>
          <a:r>
            <a:rPr lang="en-US" sz="1200" b="0" kern="1200" err="1" smtClean="0"/>
            <a:t>te</a:t>
          </a:r>
          <a:r>
            <a:rPr lang="en-US" sz="1200" b="0" kern="1200" smtClean="0"/>
            <a:t> PEN</a:t>
          </a:r>
          <a:endParaRPr lang="en-US" sz="1200" b="0" kern="1200"/>
        </a:p>
      </dsp:txBody>
      <dsp:txXfrm>
        <a:off x="6648906" y="1502210"/>
        <a:ext cx="2432437" cy="501737"/>
      </dsp:txXfrm>
    </dsp:sp>
    <dsp:sp modelId="{D11F484E-076E-401B-A002-CCF20E10E43D}">
      <dsp:nvSpPr>
        <dsp:cNvPr id="0" name=""/>
        <dsp:cNvSpPr/>
      </dsp:nvSpPr>
      <dsp:spPr>
        <a:xfrm>
          <a:off x="6430791" y="1274118"/>
          <a:ext cx="218114" cy="1169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9355"/>
              </a:lnTo>
              <a:lnTo>
                <a:pt x="218114" y="116935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75DB17-D31A-4FCB-89CB-68FEE5D5C4CD}">
      <dsp:nvSpPr>
        <dsp:cNvPr id="0" name=""/>
        <dsp:cNvSpPr/>
      </dsp:nvSpPr>
      <dsp:spPr>
        <a:xfrm>
          <a:off x="6648906" y="2197331"/>
          <a:ext cx="2494096" cy="492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6021633"/>
              <a:satOff val="-1042"/>
              <a:lumOff val="-35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</a:t>
          </a:r>
          <a:r>
            <a:rPr lang="en-US" sz="1200" b="0" kern="1200" err="1" smtClean="0"/>
            <a:t>Metodologjia</a:t>
          </a:r>
          <a:r>
            <a:rPr lang="en-US" sz="1200" b="0" kern="1200" smtClean="0"/>
            <a:t>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smtClean="0"/>
            <a:t>per </a:t>
          </a:r>
          <a:r>
            <a:rPr lang="en-US" sz="1200" b="0" kern="1200" err="1" smtClean="0"/>
            <a:t>Kerkesat</a:t>
          </a:r>
          <a:r>
            <a:rPr lang="en-US" sz="1200" b="0" kern="1200" smtClean="0"/>
            <a:t> </a:t>
          </a:r>
          <a:r>
            <a:rPr lang="en-US" sz="1200" b="0" kern="1200" err="1" smtClean="0"/>
            <a:t>Minimale</a:t>
          </a:r>
          <a:r>
            <a:rPr lang="en-US" sz="1200" b="0" kern="1200" smtClean="0"/>
            <a:t> </a:t>
          </a:r>
          <a:r>
            <a:rPr lang="en-US" sz="1200" b="0" kern="1200" err="1" smtClean="0"/>
            <a:t>te</a:t>
          </a:r>
          <a:r>
            <a:rPr lang="en-US" sz="1200" b="0" kern="1200" smtClean="0"/>
            <a:t> PEN </a:t>
          </a:r>
          <a:endParaRPr lang="en-US" sz="1200" b="0" kern="1200"/>
        </a:p>
      </dsp:txBody>
      <dsp:txXfrm>
        <a:off x="6648906" y="2197331"/>
        <a:ext cx="2494096" cy="492284"/>
      </dsp:txXfrm>
    </dsp:sp>
    <dsp:sp modelId="{8BD0378A-5AFC-4C6D-892C-D65B1DC79860}">
      <dsp:nvSpPr>
        <dsp:cNvPr id="0" name=""/>
        <dsp:cNvSpPr/>
      </dsp:nvSpPr>
      <dsp:spPr>
        <a:xfrm>
          <a:off x="6430791" y="1274118"/>
          <a:ext cx="218114" cy="1839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9096"/>
              </a:lnTo>
              <a:lnTo>
                <a:pt x="218114" y="183909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1A5950-F3F4-4363-8430-B060000AC953}">
      <dsp:nvSpPr>
        <dsp:cNvPr id="0" name=""/>
        <dsp:cNvSpPr/>
      </dsp:nvSpPr>
      <dsp:spPr>
        <a:xfrm>
          <a:off x="6648906" y="2883000"/>
          <a:ext cx="2454182" cy="460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7025239"/>
              <a:satOff val="-1215"/>
              <a:lumOff val="-41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</a:t>
          </a:r>
          <a:r>
            <a:rPr lang="en-US" sz="1200" b="0" kern="1200" err="1" smtClean="0"/>
            <a:t>Metodologjia</a:t>
          </a:r>
          <a:endParaRPr lang="en-US" sz="1200" b="0" kern="120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smtClean="0"/>
            <a:t>e </a:t>
          </a:r>
          <a:r>
            <a:rPr lang="en-US" sz="1200" b="0" kern="1200" err="1" smtClean="0"/>
            <a:t>vleresimit</a:t>
          </a:r>
          <a:r>
            <a:rPr lang="en-US" sz="1200" b="0" kern="1200" smtClean="0"/>
            <a:t> </a:t>
          </a:r>
          <a:r>
            <a:rPr lang="en-US" sz="1200" b="0" kern="1200" err="1" smtClean="0"/>
            <a:t>te</a:t>
          </a:r>
          <a:r>
            <a:rPr lang="en-US" sz="1200" b="0" kern="1200" smtClean="0"/>
            <a:t> </a:t>
          </a:r>
          <a:r>
            <a:rPr lang="en-US" sz="1200" b="0" kern="1200" err="1" smtClean="0"/>
            <a:t>Kostove</a:t>
          </a:r>
          <a:r>
            <a:rPr lang="en-US" sz="1200" b="0" kern="1200" smtClean="0"/>
            <a:t> </a:t>
          </a:r>
          <a:r>
            <a:rPr lang="en-US" sz="1200" b="0" kern="1200" err="1" smtClean="0"/>
            <a:t>Efektive</a:t>
          </a:r>
          <a:endParaRPr lang="en-US" sz="1200" b="0" kern="1200"/>
        </a:p>
      </dsp:txBody>
      <dsp:txXfrm>
        <a:off x="6648906" y="2883000"/>
        <a:ext cx="2454182" cy="460430"/>
      </dsp:txXfrm>
    </dsp:sp>
    <dsp:sp modelId="{CF259C99-5D9E-4EE6-BB61-62C2FF0D2A33}">
      <dsp:nvSpPr>
        <dsp:cNvPr id="0" name=""/>
        <dsp:cNvSpPr/>
      </dsp:nvSpPr>
      <dsp:spPr>
        <a:xfrm>
          <a:off x="6430791" y="1274118"/>
          <a:ext cx="218114" cy="2478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8600"/>
              </a:lnTo>
              <a:lnTo>
                <a:pt x="218114" y="247860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C8269-6358-4C0C-B505-7B6B7CCC4F48}">
      <dsp:nvSpPr>
        <dsp:cNvPr id="0" name=""/>
        <dsp:cNvSpPr/>
      </dsp:nvSpPr>
      <dsp:spPr>
        <a:xfrm>
          <a:off x="6648906" y="3536814"/>
          <a:ext cx="2494096" cy="4318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028844"/>
              <a:satOff val="-1389"/>
              <a:lumOff val="-4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smtClean="0"/>
            <a:t> </a:t>
          </a:r>
          <a:r>
            <a:rPr lang="en-US" sz="14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 </a:t>
          </a:r>
          <a:r>
            <a:rPr lang="en-US" sz="1200" b="0" kern="1200" err="1" smtClean="0"/>
            <a:t>Rregullat</a:t>
          </a:r>
          <a:r>
            <a:rPr lang="en-US" sz="1200" b="0" kern="1200" smtClean="0"/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smtClean="0"/>
            <a:t>e </a:t>
          </a:r>
          <a:r>
            <a:rPr lang="en-US" sz="1200" b="0" kern="1200" err="1" smtClean="0"/>
            <a:t>Çertifikimit</a:t>
          </a:r>
          <a:r>
            <a:rPr lang="en-US" sz="1200" b="0" kern="1200" smtClean="0"/>
            <a:t> </a:t>
          </a:r>
          <a:r>
            <a:rPr lang="en-US" sz="1200" b="0" kern="1200" err="1" smtClean="0"/>
            <a:t>te</a:t>
          </a:r>
          <a:r>
            <a:rPr lang="en-US" sz="1200" b="0" kern="1200" smtClean="0"/>
            <a:t> PEN</a:t>
          </a:r>
          <a:endParaRPr lang="en-US" sz="1200" b="0" kern="1200"/>
        </a:p>
      </dsp:txBody>
      <dsp:txXfrm>
        <a:off x="6648906" y="3536814"/>
        <a:ext cx="2494096" cy="431809"/>
      </dsp:txXfrm>
    </dsp:sp>
    <dsp:sp modelId="{DF230E72-282F-45AE-A3B1-70C928C51360}">
      <dsp:nvSpPr>
        <dsp:cNvPr id="0" name=""/>
        <dsp:cNvSpPr/>
      </dsp:nvSpPr>
      <dsp:spPr>
        <a:xfrm>
          <a:off x="6430791" y="1274118"/>
          <a:ext cx="218114" cy="3157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7841"/>
              </a:lnTo>
              <a:lnTo>
                <a:pt x="218114" y="315784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08853D-4F3E-461D-BFC2-C5EE0F67E55B}">
      <dsp:nvSpPr>
        <dsp:cNvPr id="0" name=""/>
        <dsp:cNvSpPr/>
      </dsp:nvSpPr>
      <dsp:spPr>
        <a:xfrm>
          <a:off x="6648906" y="4162008"/>
          <a:ext cx="2464009" cy="539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9032450"/>
              <a:satOff val="-1562"/>
              <a:lumOff val="-5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en-US" sz="1200" b="0" kern="1200" smtClean="0"/>
            <a:t> </a:t>
          </a:r>
          <a:r>
            <a:rPr lang="en-US" sz="1200" b="0" kern="1200" err="1" smtClean="0"/>
            <a:t>Rregullat</a:t>
          </a:r>
          <a:r>
            <a:rPr lang="en-US" sz="1200" b="0" kern="1200" smtClean="0"/>
            <a:t>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err="1" smtClean="0"/>
            <a:t>mbi</a:t>
          </a:r>
          <a:r>
            <a:rPr lang="en-US" sz="1200" b="0" kern="1200" smtClean="0"/>
            <a:t>  </a:t>
          </a:r>
          <a:r>
            <a:rPr lang="en-US" sz="1200" b="0" kern="1200" err="1" smtClean="0"/>
            <a:t>inspektimin</a:t>
          </a:r>
          <a:r>
            <a:rPr lang="en-US" sz="1200" b="0" kern="1200" smtClean="0"/>
            <a:t> e HVAC</a:t>
          </a:r>
          <a:endParaRPr lang="en-US" sz="1200" b="0" kern="1200"/>
        </a:p>
      </dsp:txBody>
      <dsp:txXfrm>
        <a:off x="6648906" y="4162008"/>
        <a:ext cx="2464009" cy="539903"/>
      </dsp:txXfrm>
    </dsp:sp>
    <dsp:sp modelId="{2B447835-5CBA-45B4-AE63-6235071F0376}">
      <dsp:nvSpPr>
        <dsp:cNvPr id="0" name=""/>
        <dsp:cNvSpPr/>
      </dsp:nvSpPr>
      <dsp:spPr>
        <a:xfrm>
          <a:off x="6430791" y="1274118"/>
          <a:ext cx="218114" cy="3876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6624"/>
              </a:lnTo>
              <a:lnTo>
                <a:pt x="218114" y="387662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E9AB6-1E28-44C0-A76D-DA45C06AE363}">
      <dsp:nvSpPr>
        <dsp:cNvPr id="0" name=""/>
        <dsp:cNvSpPr/>
      </dsp:nvSpPr>
      <dsp:spPr>
        <a:xfrm>
          <a:off x="6648906" y="4895295"/>
          <a:ext cx="2448699" cy="510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0036056"/>
              <a:satOff val="-1736"/>
              <a:lumOff val="-58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 </a:t>
          </a:r>
          <a:r>
            <a:rPr lang="en-US" sz="1200" b="0" kern="1200" err="1" smtClean="0"/>
            <a:t>Proceduarat</a:t>
          </a:r>
          <a:r>
            <a:rPr lang="en-US" sz="1200" b="0" kern="1200" smtClean="0"/>
            <a:t> per </a:t>
          </a:r>
          <a:r>
            <a:rPr lang="en-US" sz="1200" b="0" kern="1200" err="1" smtClean="0"/>
            <a:t>Trajnimin</a:t>
          </a:r>
          <a:r>
            <a:rPr lang="en-US" sz="1200" b="0" kern="1200" smtClean="0"/>
            <a:t>, </a:t>
          </a:r>
          <a:r>
            <a:rPr lang="en-US" sz="1200" b="0" kern="1200" err="1" smtClean="0"/>
            <a:t>Çertifikimin</a:t>
          </a:r>
          <a:r>
            <a:rPr lang="en-US" sz="1200" b="0" kern="1200" smtClean="0"/>
            <a:t> </a:t>
          </a:r>
          <a:r>
            <a:rPr lang="en-US" sz="1200" b="0" kern="1200" err="1" smtClean="0"/>
            <a:t>dhe</a:t>
          </a:r>
          <a:r>
            <a:rPr lang="en-US" sz="1200" b="0" kern="1200" smtClean="0"/>
            <a:t> </a:t>
          </a:r>
          <a:r>
            <a:rPr lang="en-US" sz="1200" b="0" kern="1200" err="1" smtClean="0"/>
            <a:t>Regjistrimin</a:t>
          </a:r>
          <a:endParaRPr lang="en-US" sz="1200" b="0" kern="1200"/>
        </a:p>
      </dsp:txBody>
      <dsp:txXfrm>
        <a:off x="6648906" y="4895295"/>
        <a:ext cx="2448699" cy="510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>
            <a:off x="6820592" y="428628"/>
            <a:ext cx="2323440" cy="6000768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35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09446"/>
            <a:ext cx="77724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023248" y="3886200"/>
            <a:ext cx="5414978" cy="1042998"/>
          </a:xfrm>
        </p:spPr>
        <p:txBody>
          <a:bodyPr/>
          <a:lstStyle>
            <a:lvl1pPr marL="0" indent="0" algn="r">
              <a:buNone/>
              <a:defRPr sz="24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altLang="ko-KR" smtClean="0"/>
              <a:t>Click to edit Master subtitle style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F965-3968-47B3-9515-F12FD3A1D419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C9D3-ACC4-4D71-842A-5232AD9E5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F965-3968-47B3-9515-F12FD3A1D419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C9D3-ACC4-4D71-842A-5232AD9E5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58082" y="274639"/>
            <a:ext cx="1328718" cy="5851525"/>
          </a:xfrm>
        </p:spPr>
        <p:txBody>
          <a:bodyPr vert="eaVert" anchor="b"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28672"/>
            <a:ext cx="6900882" cy="5197493"/>
          </a:xfrm>
        </p:spPr>
        <p:txBody>
          <a:bodyPr vert="eaVert"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F965-3968-47B3-9515-F12FD3A1D419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C9D3-ACC4-4D71-842A-5232AD9E5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F965-3968-47B3-9515-F12FD3A1D419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C9D3-ACC4-4D71-842A-5232AD9E5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tint val="8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tint val="8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F965-3968-47B3-9515-F12FD3A1D419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C9D3-ACC4-4D71-842A-5232AD9E5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F965-3968-47B3-9515-F12FD3A1D419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C9D3-ACC4-4D71-842A-5232AD9E5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500702"/>
            <a:ext cx="4040188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5500702"/>
            <a:ext cx="4041775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F965-3968-47B3-9515-F12FD3A1D419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C9D3-ACC4-4D71-842A-5232AD9E5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F965-3968-47B3-9515-F12FD3A1D419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C9D3-ACC4-4D71-842A-5232AD9E5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F965-3968-47B3-9515-F12FD3A1D419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C9D3-ACC4-4D71-842A-5232AD9E5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8219505" cy="593879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868" y="1590620"/>
            <a:ext cx="8218935" cy="45355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866111"/>
            <a:ext cx="8237260" cy="6877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F965-3968-47B3-9515-F12FD3A1D419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C9D3-ACC4-4D71-842A-5232AD9E5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3422654" cy="781052"/>
          </a:xfrm>
        </p:spPr>
        <p:txBody>
          <a:bodyPr anchor="b"/>
          <a:lstStyle>
            <a:lvl1pPr algn="r">
              <a:defRPr sz="2400" b="1"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28596" y="2566978"/>
            <a:ext cx="3422654" cy="804862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F965-3968-47B3-9515-F12FD3A1D419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C9D3-ACC4-4D71-842A-5232AD9E5F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sz="quarter" idx="1"/>
          </p:nvPr>
        </p:nvSpPr>
        <p:spPr>
          <a:xfrm>
            <a:off x="4000496" y="928670"/>
            <a:ext cx="4500594" cy="4500570"/>
          </a:xfrm>
          <a:prstGeom prst="roundRect">
            <a:avLst>
              <a:gd name="adj" fmla="val 8501"/>
            </a:avLst>
          </a:prstGeom>
          <a:noFill/>
          <a:ln w="165100" cap="rnd" cmpd="sng">
            <a:gradFill flip="none" rotWithShape="1">
              <a:gsLst>
                <a:gs pos="0">
                  <a:schemeClr val="accent2">
                    <a:tint val="20000"/>
                  </a:schemeClr>
                </a:gs>
                <a:gs pos="100000">
                  <a:schemeClr val="accent2">
                    <a:tint val="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balanced" dir="t"/>
          </a:scene3d>
          <a:sp3d extrusionH="76200" prstMaterial="matte">
            <a:bevelT h="38100"/>
            <a:bevelB h="38100"/>
            <a:extrusionClr>
              <a:schemeClr val="bg2">
                <a:shade val="75000"/>
              </a:schemeClr>
            </a:extrusionClr>
          </a:sp3d>
        </p:spPr>
        <p:txBody>
          <a:bodyPr/>
          <a:lstStyle/>
          <a:p>
            <a:r>
              <a:rPr kumimoji="0" lang="en-US" altLang="ko-KR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 flipH="1">
            <a:off x="-32" y="500042"/>
            <a:ext cx="2268129" cy="5929354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62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4F965-3968-47B3-9515-F12FD3A1D419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DC9D3-ACC4-4D71-842A-5232AD9E5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1" kern="1200" smtClean="0">
          <a:ln w="11430">
            <a:solidFill>
              <a:schemeClr val="tx2">
                <a:shade val="25000"/>
                <a:alpha val="75000"/>
              </a:schemeClr>
            </a:solidFill>
          </a:ln>
          <a:gradFill>
            <a:gsLst>
              <a:gs pos="0">
                <a:schemeClr val="tx2"/>
              </a:gs>
              <a:gs pos="50000">
                <a:schemeClr val="tx2"/>
              </a:gs>
              <a:gs pos="100000">
                <a:schemeClr val="tx2">
                  <a:shade val="90000"/>
                </a:schemeClr>
              </a:gs>
            </a:gsLst>
            <a:lin ang="5400000" scaled="0"/>
          </a:gradFill>
          <a:effectLst>
            <a:outerShdw blurRad="50800" dist="25400" dir="5460000" algn="tl" rotWithShape="0">
              <a:srgbClr val="000000">
                <a:alpha val="27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tx2"/>
        </a:buClr>
        <a:buSzPct val="70000"/>
        <a:buFont typeface="Wingdings"/>
        <a:buChar char="p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140000"/>
        <a:buFont typeface="Wingdings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4"/>
        </a:buClr>
        <a:buSzPct val="12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5"/>
        </a:buClr>
        <a:buSzPct val="110000"/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6"/>
        </a:buClr>
        <a:buSzPct val="9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7612"/>
            <a:ext cx="6324600" cy="1524000"/>
          </a:xfrm>
        </p:spPr>
        <p:txBody>
          <a:bodyPr>
            <a:noAutofit/>
          </a:bodyPr>
          <a:lstStyle/>
          <a:p>
            <a:pPr algn="ctr"/>
            <a:r>
              <a:rPr lang="en-US" sz="1200" i="0" smtClean="0">
                <a:solidFill>
                  <a:srgbClr val="C00000"/>
                </a:solidFill>
                <a:latin typeface="Eras Light ITC" panose="020B0402030504020804" pitchFamily="34" charset="0"/>
              </a:rPr>
              <a:t>MND. </a:t>
            </a:r>
            <a:r>
              <a:rPr lang="en-US" sz="1600" b="1" i="0" smtClean="0">
                <a:solidFill>
                  <a:srgbClr val="C00000"/>
                </a:solidFill>
                <a:latin typeface="Eras Light ITC" panose="020B0402030504020804" pitchFamily="34" charset="0"/>
              </a:rPr>
              <a:t>Gjergji Simaku</a:t>
            </a:r>
            <a:endParaRPr lang="en-US" sz="1200" b="1" i="0" smtClean="0">
              <a:solidFill>
                <a:srgbClr val="C00000"/>
              </a:solidFill>
              <a:latin typeface="Eras Light ITC" panose="020B0402030504020804" pitchFamily="34" charset="0"/>
            </a:endParaRPr>
          </a:p>
          <a:p>
            <a:pPr algn="ctr"/>
            <a:r>
              <a:rPr lang="en-US" sz="1200" b="1" i="0" err="1" smtClean="0">
                <a:solidFill>
                  <a:schemeClr val="tx1"/>
                </a:solidFill>
                <a:latin typeface="Eras Light ITC" panose="020B0402030504020804" pitchFamily="34" charset="0"/>
              </a:rPr>
              <a:t>Drejtor</a:t>
            </a:r>
            <a:r>
              <a:rPr lang="en-US" sz="1200" b="1" i="0" smtClean="0">
                <a:solidFill>
                  <a:schemeClr val="tx1"/>
                </a:solidFill>
                <a:latin typeface="Eras Light ITC" panose="020B0402030504020804" pitchFamily="34" charset="0"/>
              </a:rPr>
              <a:t>, </a:t>
            </a:r>
            <a:r>
              <a:rPr lang="en-US" sz="1200" b="1" i="0" err="1" smtClean="0">
                <a:solidFill>
                  <a:schemeClr val="tx1"/>
                </a:solidFill>
                <a:latin typeface="Eras Light ITC" panose="020B0402030504020804" pitchFamily="34" charset="0"/>
              </a:rPr>
              <a:t>Drejtoria</a:t>
            </a:r>
            <a:r>
              <a:rPr lang="en-US" sz="1200" b="1" i="0" smtClean="0">
                <a:solidFill>
                  <a:schemeClr val="tx1"/>
                </a:solidFill>
                <a:latin typeface="Eras Light ITC" panose="020B0402030504020804" pitchFamily="34" charset="0"/>
              </a:rPr>
              <a:t> e </a:t>
            </a:r>
            <a:r>
              <a:rPr lang="en-US" sz="1200" b="1" i="0" err="1" smtClean="0">
                <a:solidFill>
                  <a:schemeClr val="tx1"/>
                </a:solidFill>
                <a:latin typeface="Eras Light ITC" panose="020B0402030504020804" pitchFamily="34" charset="0"/>
              </a:rPr>
              <a:t>Burimeve</a:t>
            </a:r>
            <a:r>
              <a:rPr lang="en-US" sz="1200" b="1" i="0" smtClean="0">
                <a:solidFill>
                  <a:schemeClr val="tx1"/>
                </a:solidFill>
                <a:latin typeface="Eras Light ITC" panose="020B0402030504020804" pitchFamily="34" charset="0"/>
              </a:rPr>
              <a:t> </a:t>
            </a:r>
            <a:r>
              <a:rPr lang="en-US" sz="1200" b="1" i="0" err="1" smtClean="0">
                <a:solidFill>
                  <a:schemeClr val="tx1"/>
                </a:solidFill>
                <a:latin typeface="Eras Light ITC" panose="020B0402030504020804" pitchFamily="34" charset="0"/>
              </a:rPr>
              <a:t>Energjetike</a:t>
            </a:r>
            <a:r>
              <a:rPr lang="en-US" sz="1200" b="1" i="0" smtClean="0">
                <a:solidFill>
                  <a:schemeClr val="tx1"/>
                </a:solidFill>
                <a:latin typeface="Eras Light ITC" panose="020B0402030504020804" pitchFamily="34" charset="0"/>
              </a:rPr>
              <a:t> </a:t>
            </a:r>
            <a:r>
              <a:rPr lang="en-US" sz="1200" b="1" i="0" err="1" smtClean="0">
                <a:solidFill>
                  <a:schemeClr val="tx1"/>
                </a:solidFill>
                <a:latin typeface="Eras Light ITC" panose="020B0402030504020804" pitchFamily="34" charset="0"/>
              </a:rPr>
              <a:t>të</a:t>
            </a:r>
            <a:r>
              <a:rPr lang="en-US" sz="1200" b="1" i="0" smtClean="0">
                <a:solidFill>
                  <a:schemeClr val="tx1"/>
                </a:solidFill>
                <a:latin typeface="Eras Light ITC" panose="020B0402030504020804" pitchFamily="34" charset="0"/>
              </a:rPr>
              <a:t> </a:t>
            </a:r>
            <a:r>
              <a:rPr lang="en-US" sz="1200" b="1" i="0" err="1" smtClean="0">
                <a:solidFill>
                  <a:schemeClr val="tx1"/>
                </a:solidFill>
                <a:latin typeface="Eras Light ITC" panose="020B0402030504020804" pitchFamily="34" charset="0"/>
              </a:rPr>
              <a:t>Rinovueshme</a:t>
            </a:r>
            <a:r>
              <a:rPr lang="en-US" sz="1200" b="1" i="0" smtClean="0">
                <a:solidFill>
                  <a:schemeClr val="tx1"/>
                </a:solidFill>
                <a:latin typeface="Eras Light ITC" panose="020B0402030504020804" pitchFamily="34" charset="0"/>
              </a:rPr>
              <a:t> </a:t>
            </a:r>
            <a:r>
              <a:rPr lang="en-US" sz="1200" b="1" i="0" err="1" smtClean="0">
                <a:solidFill>
                  <a:schemeClr val="tx1"/>
                </a:solidFill>
                <a:latin typeface="Eras Light ITC" panose="020B0402030504020804" pitchFamily="34" charset="0"/>
              </a:rPr>
              <a:t>dhe</a:t>
            </a:r>
            <a:r>
              <a:rPr lang="en-US" sz="1200" b="1" i="0" smtClean="0">
                <a:solidFill>
                  <a:schemeClr val="tx1"/>
                </a:solidFill>
                <a:latin typeface="Eras Light ITC" panose="020B0402030504020804" pitchFamily="34" charset="0"/>
              </a:rPr>
              <a:t> </a:t>
            </a:r>
            <a:r>
              <a:rPr lang="en-US" sz="1200" b="1" i="0" err="1" smtClean="0">
                <a:solidFill>
                  <a:schemeClr val="tx1"/>
                </a:solidFill>
                <a:latin typeface="Eras Light ITC" panose="020B0402030504020804" pitchFamily="34" charset="0"/>
              </a:rPr>
              <a:t>Efiçencës</a:t>
            </a:r>
            <a:r>
              <a:rPr lang="en-US" sz="1200" b="1" i="0" smtClean="0">
                <a:solidFill>
                  <a:schemeClr val="tx1"/>
                </a:solidFill>
                <a:latin typeface="Eras Light ITC" panose="020B0402030504020804" pitchFamily="34" charset="0"/>
              </a:rPr>
              <a:t> </a:t>
            </a:r>
            <a:r>
              <a:rPr lang="en-US" sz="1200" b="1" i="0" err="1" smtClean="0">
                <a:solidFill>
                  <a:schemeClr val="tx1"/>
                </a:solidFill>
                <a:latin typeface="Eras Light ITC" panose="020B0402030504020804" pitchFamily="34" charset="0"/>
              </a:rPr>
              <a:t>së</a:t>
            </a:r>
            <a:r>
              <a:rPr lang="en-US" sz="1200" b="1" i="0" smtClean="0">
                <a:solidFill>
                  <a:schemeClr val="tx1"/>
                </a:solidFill>
                <a:latin typeface="Eras Light ITC" panose="020B0402030504020804" pitchFamily="34" charset="0"/>
              </a:rPr>
              <a:t> </a:t>
            </a:r>
            <a:r>
              <a:rPr lang="en-US" sz="1200" b="1" i="0" err="1" smtClean="0">
                <a:solidFill>
                  <a:schemeClr val="tx1"/>
                </a:solidFill>
                <a:latin typeface="Eras Light ITC" panose="020B0402030504020804" pitchFamily="34" charset="0"/>
              </a:rPr>
              <a:t>Energjisë</a:t>
            </a:r>
            <a:r>
              <a:rPr lang="en-US" sz="1100" b="1" i="0" smtClean="0">
                <a:latin typeface="Eras Light ITC" panose="020B0402030504020804" pitchFamily="34" charset="0"/>
              </a:rPr>
              <a:t/>
            </a:r>
            <a:br>
              <a:rPr lang="en-US" sz="1100" b="1" i="0" smtClean="0">
                <a:latin typeface="Eras Light ITC" panose="020B0402030504020804" pitchFamily="34" charset="0"/>
              </a:rPr>
            </a:br>
            <a:endParaRPr lang="en-US" sz="1100" i="0" smtClean="0">
              <a:latin typeface="Eras Light ITC" panose="020B0402030504020804" pitchFamily="34" charset="0"/>
            </a:endParaRPr>
          </a:p>
          <a:p>
            <a:pPr algn="ctr"/>
            <a:r>
              <a:rPr lang="en-US" sz="1100" i="0" err="1" smtClean="0">
                <a:latin typeface="Eras Light ITC" panose="020B0402030504020804" pitchFamily="34" charset="0"/>
              </a:rPr>
              <a:t>Adresa</a:t>
            </a:r>
            <a:r>
              <a:rPr lang="en-US" sz="1100" i="0" smtClean="0">
                <a:latin typeface="Eras Light ITC" panose="020B0402030504020804" pitchFamily="34" charset="0"/>
              </a:rPr>
              <a:t>: Blvd "</a:t>
            </a:r>
            <a:r>
              <a:rPr lang="en-US" sz="1100" i="0" err="1" smtClean="0">
                <a:latin typeface="Eras Light ITC" panose="020B0402030504020804" pitchFamily="34" charset="0"/>
              </a:rPr>
              <a:t>Dëshmoret</a:t>
            </a:r>
            <a:r>
              <a:rPr lang="en-US" sz="1100" i="0" smtClean="0">
                <a:latin typeface="Eras Light ITC" panose="020B0402030504020804" pitchFamily="34" charset="0"/>
              </a:rPr>
              <a:t> e </a:t>
            </a:r>
            <a:r>
              <a:rPr lang="en-US" sz="1100" i="0" err="1" smtClean="0">
                <a:latin typeface="Eras Light ITC" panose="020B0402030504020804" pitchFamily="34" charset="0"/>
              </a:rPr>
              <a:t>Kombit</a:t>
            </a:r>
            <a:r>
              <a:rPr lang="en-US" sz="1100" i="0" smtClean="0">
                <a:latin typeface="Eras Light ITC" panose="020B0402030504020804" pitchFamily="34" charset="0"/>
              </a:rPr>
              <a:t>", 1001 </a:t>
            </a:r>
            <a:r>
              <a:rPr lang="en-US" sz="1100" i="0" err="1" smtClean="0">
                <a:latin typeface="Eras Light ITC" panose="020B0402030504020804" pitchFamily="34" charset="0"/>
              </a:rPr>
              <a:t>Tiranë-Shqipëri</a:t>
            </a:r>
            <a:endParaRPr lang="en-US" sz="1100" i="0" smtClean="0">
              <a:latin typeface="Eras Light ITC" panose="020B0402030504020804" pitchFamily="34" charset="0"/>
            </a:endParaRPr>
          </a:p>
          <a:p>
            <a:pPr algn="ctr"/>
            <a:r>
              <a:rPr lang="en-US" sz="1100" i="0" err="1" smtClean="0">
                <a:latin typeface="Eras Light ITC" panose="020B0402030504020804" pitchFamily="34" charset="0"/>
              </a:rPr>
              <a:t>Cel</a:t>
            </a:r>
            <a:r>
              <a:rPr lang="en-US" sz="1100" i="0" smtClean="0">
                <a:latin typeface="Eras Light ITC" panose="020B0402030504020804" pitchFamily="34" charset="0"/>
              </a:rPr>
              <a:t>: +355682021939</a:t>
            </a:r>
          </a:p>
          <a:p>
            <a:pPr algn="ctr"/>
            <a:r>
              <a:rPr lang="en-US" sz="1100" i="0" smtClean="0">
                <a:latin typeface="Eras Light ITC" panose="020B0402030504020804" pitchFamily="34" charset="0"/>
              </a:rPr>
              <a:t>E-mail: </a:t>
            </a:r>
            <a:r>
              <a:rPr lang="en-US" sz="1100" i="0" smtClean="0">
                <a:solidFill>
                  <a:srgbClr val="0725B9"/>
                </a:solidFill>
                <a:latin typeface="Eras Light ITC" panose="020B0402030504020804" pitchFamily="34" charset="0"/>
              </a:rPr>
              <a:t>Gjergji.Simaku@energjia.gov.al</a:t>
            </a:r>
            <a:endParaRPr lang="en-US" sz="800" i="0" smtClean="0">
              <a:solidFill>
                <a:srgbClr val="0725B9"/>
              </a:solidFill>
              <a:latin typeface="Eras Light ITC" panose="020B04020305040208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353" y="174171"/>
            <a:ext cx="779929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9"/>
          <p:cNvCxnSpPr/>
          <p:nvPr/>
        </p:nvCxnSpPr>
        <p:spPr>
          <a:xfrm>
            <a:off x="6019800" y="1600200"/>
            <a:ext cx="3124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19800" y="1676400"/>
            <a:ext cx="3124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600200"/>
            <a:ext cx="3124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1676400"/>
            <a:ext cx="3124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4951412"/>
            <a:ext cx="9144000" cy="15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6551612"/>
            <a:ext cx="9144000" cy="15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6"/>
          <p:cNvSpPr txBox="1">
            <a:spLocks/>
          </p:cNvSpPr>
          <p:nvPr/>
        </p:nvSpPr>
        <p:spPr>
          <a:xfrm>
            <a:off x="-28304" y="3200400"/>
            <a:ext cx="9172303" cy="609600"/>
          </a:xfrm>
          <a:prstGeom prst="rect">
            <a:avLst/>
          </a:prstGeom>
          <a:solidFill>
            <a:srgbClr val="FFFFFF">
              <a:shade val="85000"/>
              <a:alpha val="36000"/>
            </a:srgbClr>
          </a:solidFill>
        </p:spPr>
        <p:txBody>
          <a:bodyPr vert="horz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Performanca</a:t>
            </a:r>
            <a:r>
              <a:rPr kumimoji="0" lang="en-US" sz="2400" b="1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Energjetike</a:t>
            </a:r>
            <a:r>
              <a:rPr kumimoji="0" lang="en-US" sz="2400" b="1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në</a:t>
            </a:r>
            <a:r>
              <a:rPr kumimoji="0" lang="en-US" sz="2400" b="1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Ndërtesat</a:t>
            </a:r>
            <a:r>
              <a:rPr kumimoji="0" lang="en-US" sz="2400" b="1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e </a:t>
            </a:r>
            <a:r>
              <a:rPr kumimoji="0" lang="en-US" sz="2400" b="1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Reja</a:t>
            </a:r>
            <a:r>
              <a:rPr kumimoji="0" lang="en-US" sz="2400" b="1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dhe</a:t>
            </a:r>
            <a:r>
              <a:rPr kumimoji="0" lang="en-US" sz="2400" b="1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të</a:t>
            </a:r>
            <a:r>
              <a:rPr kumimoji="0" lang="en-US" sz="2400" b="1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Rinovuara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en-US" sz="2400" b="1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en-US" b="1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ne </a:t>
            </a:r>
            <a:r>
              <a:rPr kumimoji="0" lang="en-US" b="1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Kuadrin</a:t>
            </a:r>
            <a:r>
              <a:rPr kumimoji="0" lang="en-US" b="1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e </a:t>
            </a:r>
            <a:r>
              <a:rPr kumimoji="0" lang="en-US" b="1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Transpozimit</a:t>
            </a:r>
            <a:r>
              <a:rPr kumimoji="0" lang="en-US" b="1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të</a:t>
            </a:r>
            <a:r>
              <a:rPr kumimoji="0" lang="en-US" b="1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Ligjit</a:t>
            </a:r>
            <a:r>
              <a:rPr kumimoji="0" lang="en-US" b="1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për</a:t>
            </a:r>
            <a:r>
              <a:rPr kumimoji="0" lang="en-US" b="1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Eficencën</a:t>
            </a:r>
            <a:r>
              <a:rPr kumimoji="0" lang="en-US" b="1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e </a:t>
            </a:r>
            <a:r>
              <a:rPr kumimoji="0" lang="en-US" b="1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Energjisë</a:t>
            </a:r>
            <a:r>
              <a:rPr kumimoji="0" lang="en-US" b="1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në</a:t>
            </a:r>
            <a:r>
              <a:rPr kumimoji="0" lang="en-US" b="1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Shqipëri</a:t>
            </a:r>
            <a:endParaRPr kumimoji="0" lang="en-US" sz="2400" b="1" i="0" u="none" strike="noStrike" kern="1200" cap="none" spc="0" normalizeH="0" baseline="0" noProof="0">
              <a:ln w="11430">
                <a:solidFill>
                  <a:schemeClr val="tx2">
                    <a:shade val="25000"/>
                    <a:alpha val="7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latin typeface="Eras Light ITC" panose="020B0402030504020804" pitchFamily="34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9530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292641072"/>
              </p:ext>
            </p:extLst>
          </p:nvPr>
        </p:nvGraphicFramePr>
        <p:xfrm>
          <a:off x="-79345" y="990600"/>
          <a:ext cx="9144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Chevron 28"/>
          <p:cNvSpPr/>
          <p:nvPr/>
        </p:nvSpPr>
        <p:spPr>
          <a:xfrm>
            <a:off x="228600" y="6400800"/>
            <a:ext cx="2667000" cy="38100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LIGJVENESI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819400" y="6400800"/>
            <a:ext cx="3048000" cy="3810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POLITIKE-BERESI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5791200" y="6400800"/>
            <a:ext cx="3276600" cy="38100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STUDIME dhe NOVACIONE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187355" y="152400"/>
            <a:ext cx="8610600" cy="609600"/>
          </a:xfrm>
          <a:prstGeom prst="rect">
            <a:avLst/>
          </a:prstGeom>
          <a:solidFill>
            <a:srgbClr val="FFFFFF">
              <a:shade val="85000"/>
              <a:alpha val="36000"/>
            </a:srgbClr>
          </a:solidFill>
        </p:spPr>
        <p:txBody>
          <a:bodyPr vert="horz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Performanca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Energjetike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në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Ndërtesat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e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Reja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dhe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të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Rinovuara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ne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Kuadrin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e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Transpozimit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të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Ligjit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për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Eficencën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e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Energjisë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në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Shqipëri</a:t>
            </a:r>
            <a:endParaRPr kumimoji="0" lang="en-US" sz="1600" i="0" u="none" strike="noStrike" kern="1200" cap="none" spc="0" normalizeH="0" baseline="0" noProof="0">
              <a:ln w="11430">
                <a:solidFill>
                  <a:schemeClr val="tx2">
                    <a:shade val="25000"/>
                    <a:alpha val="7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latin typeface="Eras Light ITC" panose="020B0402030504020804" pitchFamily="34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838200"/>
            <a:ext cx="7772400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66800"/>
            <a:ext cx="9144000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Kerkesat per Kosto-Optimale per sistemin Ndertese/Impiant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38200" y="5877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Ambicja e kërkesave për performancë te larte të energjisë</a:t>
            </a:r>
          </a:p>
          <a:p>
            <a:r>
              <a:rPr lang="en-US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(p.sh. Trashësia e izolimit dhe/ose eficenca e ngrohjes Sistemi ngrohjes/sistemi me ajër të kondicionuar/ndriçimi etj)</a:t>
            </a:r>
            <a:endParaRPr 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20922120">
            <a:off x="2725048" y="2595660"/>
            <a:ext cx="4151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solidFill>
                  <a:srgbClr val="FF0000"/>
                </a:solidFill>
                <a:latin typeface="Arial Narrow" pitchFamily="34" charset="0"/>
              </a:rPr>
              <a:t>INVESTIMI + ENERGJI E SHPENZUAR + MIREMBAJTJE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200" y="3547646"/>
            <a:ext cx="1239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err="1" smtClean="0">
                <a:solidFill>
                  <a:schemeClr val="accent4"/>
                </a:solidFill>
                <a:latin typeface="Arial Narrow" pitchFamily="34" charset="0"/>
              </a:rPr>
              <a:t>Kosto</a:t>
            </a:r>
            <a:r>
              <a:rPr lang="en-US" sz="1600" smtClean="0">
                <a:solidFill>
                  <a:schemeClr val="accent4"/>
                </a:solidFill>
                <a:latin typeface="Arial Narrow" pitchFamily="34" charset="0"/>
              </a:rPr>
              <a:t> </a:t>
            </a:r>
            <a:r>
              <a:rPr lang="en-US" sz="1600" err="1" smtClean="0">
                <a:solidFill>
                  <a:schemeClr val="accent4"/>
                </a:solidFill>
                <a:latin typeface="Arial Narrow" pitchFamily="34" charset="0"/>
              </a:rPr>
              <a:t>efektive</a:t>
            </a:r>
            <a:endParaRPr lang="en-US" sz="1600" smtClean="0">
              <a:solidFill>
                <a:schemeClr val="accent4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410442">
            <a:off x="2407051" y="4176170"/>
            <a:ext cx="123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err="1" smtClean="0">
                <a:solidFill>
                  <a:srgbClr val="0707B9"/>
                </a:solidFill>
                <a:latin typeface="Arial Narrow" pitchFamily="34" charset="0"/>
              </a:rPr>
              <a:t>Kosto</a:t>
            </a:r>
            <a:r>
              <a:rPr lang="en-US" sz="1600" smtClean="0">
                <a:solidFill>
                  <a:srgbClr val="0707B9"/>
                </a:solidFill>
                <a:latin typeface="Arial Narrow" pitchFamily="34" charset="0"/>
              </a:rPr>
              <a:t> NETO*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3400" y="4267200"/>
            <a:ext cx="1330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Kosto</a:t>
            </a:r>
            <a:r>
              <a:rPr lang="en-US" sz="16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Optimale</a:t>
            </a:r>
            <a:endParaRPr lang="en-US" sz="1600" smtClean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60403">
            <a:off x="5196159" y="5036614"/>
            <a:ext cx="2222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err="1" smtClean="0">
                <a:solidFill>
                  <a:srgbClr val="00B050"/>
                </a:solidFill>
                <a:latin typeface="Arial Narrow" pitchFamily="34" charset="0"/>
              </a:rPr>
              <a:t>Kosto</a:t>
            </a:r>
            <a:r>
              <a:rPr lang="en-US" sz="1600" smtClean="0">
                <a:solidFill>
                  <a:srgbClr val="00B050"/>
                </a:solidFill>
                <a:latin typeface="Arial Narrow" pitchFamily="34" charset="0"/>
              </a:rPr>
              <a:t> </a:t>
            </a:r>
            <a:r>
              <a:rPr lang="en-US" sz="1600" err="1" smtClean="0">
                <a:solidFill>
                  <a:srgbClr val="00B050"/>
                </a:solidFill>
                <a:latin typeface="Arial Narrow" pitchFamily="34" charset="0"/>
              </a:rPr>
              <a:t>Energjise</a:t>
            </a:r>
            <a:r>
              <a:rPr lang="en-US" sz="1600" smtClean="0">
                <a:solidFill>
                  <a:srgbClr val="00B050"/>
                </a:solidFill>
                <a:latin typeface="Arial Narrow" pitchFamily="34" charset="0"/>
              </a:rPr>
              <a:t> </a:t>
            </a:r>
            <a:r>
              <a:rPr lang="en-US" sz="1600" err="1" smtClean="0">
                <a:solidFill>
                  <a:srgbClr val="00B050"/>
                </a:solidFill>
                <a:latin typeface="Arial Narrow" pitchFamily="34" charset="0"/>
              </a:rPr>
              <a:t>te</a:t>
            </a:r>
            <a:r>
              <a:rPr lang="en-US" sz="1600" smtClean="0">
                <a:solidFill>
                  <a:srgbClr val="00B050"/>
                </a:solidFill>
                <a:latin typeface="Arial Narrow" pitchFamily="34" charset="0"/>
              </a:rPr>
              <a:t> </a:t>
            </a:r>
            <a:r>
              <a:rPr lang="en-US" sz="1600" err="1" smtClean="0">
                <a:solidFill>
                  <a:srgbClr val="00B050"/>
                </a:solidFill>
                <a:latin typeface="Arial Narrow" pitchFamily="34" charset="0"/>
              </a:rPr>
              <a:t>kursyer</a:t>
            </a:r>
            <a:endParaRPr lang="en-US" sz="1600" smtClean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6519446"/>
            <a:ext cx="4297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rgbClr val="0707B9"/>
                </a:solidFill>
                <a:latin typeface="Arial Narrow" pitchFamily="34" charset="0"/>
              </a:rPr>
              <a:t>** = shuma (Investme + kosto mirembajtje) dhe (kosto e energjise kursyer)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254950" y="3532262"/>
            <a:ext cx="103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 Narrow" pitchFamily="34" charset="0"/>
              </a:rPr>
              <a:t>Kosto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40899" y="5562600"/>
            <a:ext cx="2112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rgbClr val="0707B9"/>
                </a:solidFill>
                <a:latin typeface="Arial Narrow" pitchFamily="34" charset="0"/>
              </a:rPr>
              <a:t>KOSTO OPTIMALE 150/200 €/M</a:t>
            </a:r>
            <a:r>
              <a:rPr lang="en-US" sz="1200" baseline="30000" smtClean="0">
                <a:solidFill>
                  <a:srgbClr val="0707B9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" name="Title 6"/>
          <p:cNvSpPr txBox="1">
            <a:spLocks/>
          </p:cNvSpPr>
          <p:nvPr/>
        </p:nvSpPr>
        <p:spPr>
          <a:xfrm>
            <a:off x="187355" y="152400"/>
            <a:ext cx="8610600" cy="609600"/>
          </a:xfrm>
          <a:prstGeom prst="rect">
            <a:avLst/>
          </a:prstGeom>
          <a:solidFill>
            <a:srgbClr val="FFFFFF">
              <a:shade val="85000"/>
              <a:alpha val="36000"/>
            </a:srgbClr>
          </a:solidFill>
        </p:spPr>
        <p:txBody>
          <a:bodyPr vert="horz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Performanca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Energjetike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në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Ndërtesat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e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Reja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dhe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të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Rinovuara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ne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Kuadrin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e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Transpozimit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të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Ligjit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për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Eficencën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e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Energjisë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në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Shqipëri</a:t>
            </a:r>
            <a:endParaRPr kumimoji="0" lang="en-US" sz="1600" i="0" u="none" strike="noStrike" kern="1200" cap="none" spc="0" normalizeH="0" baseline="0" noProof="0">
              <a:ln w="11430">
                <a:solidFill>
                  <a:schemeClr val="tx2">
                    <a:shade val="25000"/>
                    <a:alpha val="7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latin typeface="Eras Light ITC" panose="020B0402030504020804" pitchFamily="34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7543800" y="1905000"/>
            <a:ext cx="0" cy="19812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00800" y="1674223"/>
            <a:ext cx="1726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rgbClr val="0707B9"/>
                </a:solidFill>
                <a:latin typeface="Arial Narrow" pitchFamily="34" charset="0"/>
              </a:rPr>
              <a:t>VETESHLYERJA  6-8 VITE</a:t>
            </a:r>
            <a:endParaRPr lang="en-US" sz="1200" baseline="30000" smtClean="0">
              <a:solidFill>
                <a:srgbClr val="0707B9"/>
              </a:solidFill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5405" y="3031123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err="1" smtClean="0">
                <a:solidFill>
                  <a:srgbClr val="FF0000"/>
                </a:solidFill>
                <a:latin typeface="Arial Narrow" pitchFamily="34" charset="0"/>
              </a:rPr>
              <a:t>Investime</a:t>
            </a:r>
            <a:endParaRPr lang="en-US" sz="160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38200" y="3276600"/>
            <a:ext cx="533400" cy="440328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9600" y="838200"/>
            <a:ext cx="7772400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8"/>
          <p:cNvSpPr txBox="1">
            <a:spLocks noChangeArrowheads="1"/>
          </p:cNvSpPr>
          <p:nvPr/>
        </p:nvSpPr>
        <p:spPr bwMode="auto">
          <a:xfrm>
            <a:off x="696281" y="64389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endParaRPr lang="el-GR" sz="2400" b="1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16625" y="188913"/>
            <a:ext cx="8455048" cy="1295400"/>
            <a:chOff x="225" y="160"/>
            <a:chExt cx="5326" cy="1565"/>
          </a:xfrm>
        </p:grpSpPr>
        <p:sp>
          <p:nvSpPr>
            <p:cNvPr id="7194" name="Freeform 9"/>
            <p:cNvSpPr>
              <a:spLocks/>
            </p:cNvSpPr>
            <p:nvPr/>
          </p:nvSpPr>
          <p:spPr bwMode="auto">
            <a:xfrm>
              <a:off x="225" y="160"/>
              <a:ext cx="2" cy="1565"/>
            </a:xfrm>
            <a:custGeom>
              <a:avLst/>
              <a:gdLst>
                <a:gd name="T0" fmla="*/ 0 w 2"/>
                <a:gd name="T1" fmla="*/ 0 h 1565"/>
                <a:gd name="T2" fmla="*/ 1 w 2"/>
                <a:gd name="T3" fmla="*/ 1 h 1565"/>
                <a:gd name="T4" fmla="*/ 1 w 2"/>
                <a:gd name="T5" fmla="*/ 1563 h 1565"/>
                <a:gd name="T6" fmla="*/ 0 w 2"/>
                <a:gd name="T7" fmla="*/ 1564 h 1565"/>
                <a:gd name="T8" fmla="*/ 0 w 2"/>
                <a:gd name="T9" fmla="*/ 0 h 15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565"/>
                <a:gd name="T17" fmla="*/ 2 w 2"/>
                <a:gd name="T18" fmla="*/ 1565 h 15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565">
                  <a:moveTo>
                    <a:pt x="0" y="0"/>
                  </a:moveTo>
                  <a:lnTo>
                    <a:pt x="1" y="1"/>
                  </a:lnTo>
                  <a:lnTo>
                    <a:pt x="1" y="1563"/>
                  </a:lnTo>
                  <a:lnTo>
                    <a:pt x="0" y="1564"/>
                  </a:lnTo>
                  <a:lnTo>
                    <a:pt x="0" y="0"/>
                  </a:lnTo>
                </a:path>
              </a:pathLst>
            </a:custGeom>
            <a:solidFill>
              <a:srgbClr val="54A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Freeform 10"/>
            <p:cNvSpPr>
              <a:spLocks/>
            </p:cNvSpPr>
            <p:nvPr/>
          </p:nvSpPr>
          <p:spPr bwMode="auto">
            <a:xfrm>
              <a:off x="225" y="1723"/>
              <a:ext cx="5326" cy="2"/>
            </a:xfrm>
            <a:custGeom>
              <a:avLst/>
              <a:gdLst>
                <a:gd name="T0" fmla="*/ 1 w 5326"/>
                <a:gd name="T1" fmla="*/ 0 h 2"/>
                <a:gd name="T2" fmla="*/ 0 w 5326"/>
                <a:gd name="T3" fmla="*/ 1 h 2"/>
                <a:gd name="T4" fmla="*/ 5325 w 5326"/>
                <a:gd name="T5" fmla="*/ 1 h 2"/>
                <a:gd name="T6" fmla="*/ 5324 w 5326"/>
                <a:gd name="T7" fmla="*/ 0 h 2"/>
                <a:gd name="T8" fmla="*/ 1 w 5326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26"/>
                <a:gd name="T16" fmla="*/ 0 h 2"/>
                <a:gd name="T17" fmla="*/ 5326 w 5326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26" h="2">
                  <a:moveTo>
                    <a:pt x="1" y="0"/>
                  </a:moveTo>
                  <a:lnTo>
                    <a:pt x="0" y="1"/>
                  </a:lnTo>
                  <a:lnTo>
                    <a:pt x="5325" y="1"/>
                  </a:lnTo>
                  <a:lnTo>
                    <a:pt x="5324" y="0"/>
                  </a:lnTo>
                  <a:lnTo>
                    <a:pt x="1" y="0"/>
                  </a:lnTo>
                </a:path>
              </a:pathLst>
            </a:custGeom>
            <a:solidFill>
              <a:srgbClr val="54A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Freeform 11"/>
            <p:cNvSpPr>
              <a:spLocks/>
            </p:cNvSpPr>
            <p:nvPr/>
          </p:nvSpPr>
          <p:spPr bwMode="auto">
            <a:xfrm>
              <a:off x="5549" y="160"/>
              <a:ext cx="2" cy="1565"/>
            </a:xfrm>
            <a:custGeom>
              <a:avLst/>
              <a:gdLst>
                <a:gd name="T0" fmla="*/ 1 w 2"/>
                <a:gd name="T1" fmla="*/ 1564 h 1565"/>
                <a:gd name="T2" fmla="*/ 0 w 2"/>
                <a:gd name="T3" fmla="*/ 1563 h 1565"/>
                <a:gd name="T4" fmla="*/ 0 w 2"/>
                <a:gd name="T5" fmla="*/ 1 h 1565"/>
                <a:gd name="T6" fmla="*/ 1 w 2"/>
                <a:gd name="T7" fmla="*/ 0 h 1565"/>
                <a:gd name="T8" fmla="*/ 1 w 2"/>
                <a:gd name="T9" fmla="*/ 1564 h 15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565"/>
                <a:gd name="T17" fmla="*/ 2 w 2"/>
                <a:gd name="T18" fmla="*/ 1565 h 15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565">
                  <a:moveTo>
                    <a:pt x="1" y="1564"/>
                  </a:moveTo>
                  <a:lnTo>
                    <a:pt x="0" y="156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564"/>
                  </a:lnTo>
                </a:path>
              </a:pathLst>
            </a:custGeom>
            <a:solidFill>
              <a:srgbClr val="54A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Freeform 12"/>
            <p:cNvSpPr>
              <a:spLocks/>
            </p:cNvSpPr>
            <p:nvPr/>
          </p:nvSpPr>
          <p:spPr bwMode="auto">
            <a:xfrm>
              <a:off x="225" y="160"/>
              <a:ext cx="5326" cy="2"/>
            </a:xfrm>
            <a:custGeom>
              <a:avLst/>
              <a:gdLst>
                <a:gd name="T0" fmla="*/ 5324 w 5326"/>
                <a:gd name="T1" fmla="*/ 1 h 2"/>
                <a:gd name="T2" fmla="*/ 5325 w 5326"/>
                <a:gd name="T3" fmla="*/ 0 h 2"/>
                <a:gd name="T4" fmla="*/ 0 w 5326"/>
                <a:gd name="T5" fmla="*/ 0 h 2"/>
                <a:gd name="T6" fmla="*/ 1 w 5326"/>
                <a:gd name="T7" fmla="*/ 1 h 2"/>
                <a:gd name="T8" fmla="*/ 5324 w 5326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26"/>
                <a:gd name="T16" fmla="*/ 0 h 2"/>
                <a:gd name="T17" fmla="*/ 5326 w 5326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26" h="2">
                  <a:moveTo>
                    <a:pt x="5324" y="1"/>
                  </a:moveTo>
                  <a:lnTo>
                    <a:pt x="5325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5324" y="1"/>
                  </a:lnTo>
                </a:path>
              </a:pathLst>
            </a:custGeom>
            <a:solidFill>
              <a:srgbClr val="54A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Freeform 13"/>
            <p:cNvSpPr>
              <a:spLocks/>
            </p:cNvSpPr>
            <p:nvPr/>
          </p:nvSpPr>
          <p:spPr bwMode="auto">
            <a:xfrm>
              <a:off x="226" y="161"/>
              <a:ext cx="5324" cy="1563"/>
            </a:xfrm>
            <a:custGeom>
              <a:avLst/>
              <a:gdLst>
                <a:gd name="T0" fmla="*/ 0 w 5324"/>
                <a:gd name="T1" fmla="*/ 0 h 1563"/>
                <a:gd name="T2" fmla="*/ 0 w 5324"/>
                <a:gd name="T3" fmla="*/ 1562 h 1563"/>
                <a:gd name="T4" fmla="*/ 5323 w 5324"/>
                <a:gd name="T5" fmla="*/ 1562 h 1563"/>
                <a:gd name="T6" fmla="*/ 5323 w 5324"/>
                <a:gd name="T7" fmla="*/ 0 h 1563"/>
                <a:gd name="T8" fmla="*/ 0 w 5324"/>
                <a:gd name="T9" fmla="*/ 0 h 1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24"/>
                <a:gd name="T16" fmla="*/ 0 h 1563"/>
                <a:gd name="T17" fmla="*/ 5324 w 5324"/>
                <a:gd name="T18" fmla="*/ 1563 h 1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24" h="1563">
                  <a:moveTo>
                    <a:pt x="0" y="0"/>
                  </a:moveTo>
                  <a:lnTo>
                    <a:pt x="0" y="1562"/>
                  </a:lnTo>
                  <a:lnTo>
                    <a:pt x="5323" y="1562"/>
                  </a:lnTo>
                  <a:lnTo>
                    <a:pt x="5323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Freeform 14"/>
            <p:cNvSpPr>
              <a:spLocks/>
            </p:cNvSpPr>
            <p:nvPr/>
          </p:nvSpPr>
          <p:spPr bwMode="auto">
            <a:xfrm>
              <a:off x="225" y="160"/>
              <a:ext cx="5326" cy="1565"/>
            </a:xfrm>
            <a:custGeom>
              <a:avLst/>
              <a:gdLst>
                <a:gd name="T0" fmla="*/ 0 w 5326"/>
                <a:gd name="T1" fmla="*/ 1564 h 1565"/>
                <a:gd name="T2" fmla="*/ 0 w 5326"/>
                <a:gd name="T3" fmla="*/ 0 h 1565"/>
                <a:gd name="T4" fmla="*/ 5325 w 5326"/>
                <a:gd name="T5" fmla="*/ 0 h 1565"/>
                <a:gd name="T6" fmla="*/ 5325 w 5326"/>
                <a:gd name="T7" fmla="*/ 1564 h 1565"/>
                <a:gd name="T8" fmla="*/ 0 w 5326"/>
                <a:gd name="T9" fmla="*/ 1564 h 15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26"/>
                <a:gd name="T16" fmla="*/ 0 h 1565"/>
                <a:gd name="T17" fmla="*/ 5326 w 5326"/>
                <a:gd name="T18" fmla="*/ 1565 h 15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26" h="1565">
                  <a:moveTo>
                    <a:pt x="0" y="1564"/>
                  </a:moveTo>
                  <a:lnTo>
                    <a:pt x="0" y="0"/>
                  </a:lnTo>
                  <a:lnTo>
                    <a:pt x="5325" y="0"/>
                  </a:lnTo>
                  <a:lnTo>
                    <a:pt x="5325" y="1564"/>
                  </a:lnTo>
                  <a:lnTo>
                    <a:pt x="0" y="1564"/>
                  </a:lnTo>
                </a:path>
              </a:pathLst>
            </a:custGeom>
            <a:noFill/>
            <a:ln w="9525" cap="flat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16625" y="1700214"/>
            <a:ext cx="8475570" cy="4884737"/>
            <a:chOff x="222" y="1898"/>
            <a:chExt cx="2576" cy="2250"/>
          </a:xfrm>
        </p:grpSpPr>
        <p:sp>
          <p:nvSpPr>
            <p:cNvPr id="7188" name="Freeform 16"/>
            <p:cNvSpPr>
              <a:spLocks/>
            </p:cNvSpPr>
            <p:nvPr/>
          </p:nvSpPr>
          <p:spPr bwMode="auto">
            <a:xfrm>
              <a:off x="222" y="1898"/>
              <a:ext cx="2" cy="2250"/>
            </a:xfrm>
            <a:custGeom>
              <a:avLst/>
              <a:gdLst>
                <a:gd name="T0" fmla="*/ 0 w 2"/>
                <a:gd name="T1" fmla="*/ 0 h 2250"/>
                <a:gd name="T2" fmla="*/ 1 w 2"/>
                <a:gd name="T3" fmla="*/ 1 h 2250"/>
                <a:gd name="T4" fmla="*/ 1 w 2"/>
                <a:gd name="T5" fmla="*/ 2248 h 2250"/>
                <a:gd name="T6" fmla="*/ 0 w 2"/>
                <a:gd name="T7" fmla="*/ 2249 h 2250"/>
                <a:gd name="T8" fmla="*/ 0 w 2"/>
                <a:gd name="T9" fmla="*/ 0 h 22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50"/>
                <a:gd name="T17" fmla="*/ 2 w 2"/>
                <a:gd name="T18" fmla="*/ 2250 h 22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50">
                  <a:moveTo>
                    <a:pt x="0" y="0"/>
                  </a:moveTo>
                  <a:lnTo>
                    <a:pt x="1" y="1"/>
                  </a:lnTo>
                  <a:lnTo>
                    <a:pt x="1" y="2248"/>
                  </a:lnTo>
                  <a:lnTo>
                    <a:pt x="0" y="2249"/>
                  </a:lnTo>
                  <a:lnTo>
                    <a:pt x="0" y="0"/>
                  </a:lnTo>
                </a:path>
              </a:pathLst>
            </a:custGeom>
            <a:solidFill>
              <a:srgbClr val="54A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Freeform 17"/>
            <p:cNvSpPr>
              <a:spLocks/>
            </p:cNvSpPr>
            <p:nvPr/>
          </p:nvSpPr>
          <p:spPr bwMode="auto">
            <a:xfrm>
              <a:off x="222" y="4146"/>
              <a:ext cx="2576" cy="2"/>
            </a:xfrm>
            <a:custGeom>
              <a:avLst/>
              <a:gdLst>
                <a:gd name="T0" fmla="*/ 1 w 2576"/>
                <a:gd name="T1" fmla="*/ 0 h 2"/>
                <a:gd name="T2" fmla="*/ 0 w 2576"/>
                <a:gd name="T3" fmla="*/ 1 h 2"/>
                <a:gd name="T4" fmla="*/ 2575 w 2576"/>
                <a:gd name="T5" fmla="*/ 1 h 2"/>
                <a:gd name="T6" fmla="*/ 2574 w 2576"/>
                <a:gd name="T7" fmla="*/ 0 h 2"/>
                <a:gd name="T8" fmla="*/ 1 w 2576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76"/>
                <a:gd name="T16" fmla="*/ 0 h 2"/>
                <a:gd name="T17" fmla="*/ 2576 w 2576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76" h="2">
                  <a:moveTo>
                    <a:pt x="1" y="0"/>
                  </a:moveTo>
                  <a:lnTo>
                    <a:pt x="0" y="1"/>
                  </a:lnTo>
                  <a:lnTo>
                    <a:pt x="2575" y="1"/>
                  </a:lnTo>
                  <a:lnTo>
                    <a:pt x="2574" y="0"/>
                  </a:lnTo>
                  <a:lnTo>
                    <a:pt x="1" y="0"/>
                  </a:lnTo>
                </a:path>
              </a:pathLst>
            </a:custGeom>
            <a:solidFill>
              <a:srgbClr val="54A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Freeform 18"/>
            <p:cNvSpPr>
              <a:spLocks/>
            </p:cNvSpPr>
            <p:nvPr/>
          </p:nvSpPr>
          <p:spPr bwMode="auto">
            <a:xfrm>
              <a:off x="2796" y="1898"/>
              <a:ext cx="2" cy="2250"/>
            </a:xfrm>
            <a:custGeom>
              <a:avLst/>
              <a:gdLst>
                <a:gd name="T0" fmla="*/ 1 w 2"/>
                <a:gd name="T1" fmla="*/ 2249 h 2250"/>
                <a:gd name="T2" fmla="*/ 0 w 2"/>
                <a:gd name="T3" fmla="*/ 2248 h 2250"/>
                <a:gd name="T4" fmla="*/ 0 w 2"/>
                <a:gd name="T5" fmla="*/ 1 h 2250"/>
                <a:gd name="T6" fmla="*/ 1 w 2"/>
                <a:gd name="T7" fmla="*/ 0 h 2250"/>
                <a:gd name="T8" fmla="*/ 1 w 2"/>
                <a:gd name="T9" fmla="*/ 2249 h 22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50"/>
                <a:gd name="T17" fmla="*/ 2 w 2"/>
                <a:gd name="T18" fmla="*/ 2250 h 22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50">
                  <a:moveTo>
                    <a:pt x="1" y="2249"/>
                  </a:moveTo>
                  <a:lnTo>
                    <a:pt x="0" y="2248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249"/>
                  </a:lnTo>
                </a:path>
              </a:pathLst>
            </a:custGeom>
            <a:solidFill>
              <a:srgbClr val="54A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Freeform 19"/>
            <p:cNvSpPr>
              <a:spLocks/>
            </p:cNvSpPr>
            <p:nvPr/>
          </p:nvSpPr>
          <p:spPr bwMode="auto">
            <a:xfrm>
              <a:off x="222" y="1898"/>
              <a:ext cx="2576" cy="2"/>
            </a:xfrm>
            <a:custGeom>
              <a:avLst/>
              <a:gdLst>
                <a:gd name="T0" fmla="*/ 2574 w 2576"/>
                <a:gd name="T1" fmla="*/ 1 h 2"/>
                <a:gd name="T2" fmla="*/ 2575 w 2576"/>
                <a:gd name="T3" fmla="*/ 0 h 2"/>
                <a:gd name="T4" fmla="*/ 0 w 2576"/>
                <a:gd name="T5" fmla="*/ 0 h 2"/>
                <a:gd name="T6" fmla="*/ 1 w 2576"/>
                <a:gd name="T7" fmla="*/ 1 h 2"/>
                <a:gd name="T8" fmla="*/ 2574 w 2576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76"/>
                <a:gd name="T16" fmla="*/ 0 h 2"/>
                <a:gd name="T17" fmla="*/ 2576 w 2576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76" h="2">
                  <a:moveTo>
                    <a:pt x="2574" y="1"/>
                  </a:moveTo>
                  <a:lnTo>
                    <a:pt x="2575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2574" y="1"/>
                  </a:lnTo>
                </a:path>
              </a:pathLst>
            </a:custGeom>
            <a:solidFill>
              <a:srgbClr val="54A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Freeform 20"/>
            <p:cNvSpPr>
              <a:spLocks/>
            </p:cNvSpPr>
            <p:nvPr/>
          </p:nvSpPr>
          <p:spPr bwMode="auto">
            <a:xfrm>
              <a:off x="223" y="1899"/>
              <a:ext cx="2574" cy="2248"/>
            </a:xfrm>
            <a:custGeom>
              <a:avLst/>
              <a:gdLst>
                <a:gd name="T0" fmla="*/ 0 w 2574"/>
                <a:gd name="T1" fmla="*/ 0 h 2248"/>
                <a:gd name="T2" fmla="*/ 0 w 2574"/>
                <a:gd name="T3" fmla="*/ 2247 h 2248"/>
                <a:gd name="T4" fmla="*/ 2573 w 2574"/>
                <a:gd name="T5" fmla="*/ 2247 h 2248"/>
                <a:gd name="T6" fmla="*/ 2573 w 2574"/>
                <a:gd name="T7" fmla="*/ 0 h 2248"/>
                <a:gd name="T8" fmla="*/ 0 w 2574"/>
                <a:gd name="T9" fmla="*/ 0 h 2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74"/>
                <a:gd name="T16" fmla="*/ 0 h 2248"/>
                <a:gd name="T17" fmla="*/ 2574 w 2574"/>
                <a:gd name="T18" fmla="*/ 2248 h 2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74" h="2248">
                  <a:moveTo>
                    <a:pt x="0" y="0"/>
                  </a:moveTo>
                  <a:lnTo>
                    <a:pt x="0" y="2247"/>
                  </a:lnTo>
                  <a:lnTo>
                    <a:pt x="2573" y="2247"/>
                  </a:lnTo>
                  <a:lnTo>
                    <a:pt x="2573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Freeform 21"/>
            <p:cNvSpPr>
              <a:spLocks/>
            </p:cNvSpPr>
            <p:nvPr/>
          </p:nvSpPr>
          <p:spPr bwMode="auto">
            <a:xfrm>
              <a:off x="222" y="1898"/>
              <a:ext cx="2576" cy="2250"/>
            </a:xfrm>
            <a:custGeom>
              <a:avLst/>
              <a:gdLst>
                <a:gd name="T0" fmla="*/ 0 w 2576"/>
                <a:gd name="T1" fmla="*/ 2249 h 2250"/>
                <a:gd name="T2" fmla="*/ 0 w 2576"/>
                <a:gd name="T3" fmla="*/ 0 h 2250"/>
                <a:gd name="T4" fmla="*/ 2575 w 2576"/>
                <a:gd name="T5" fmla="*/ 0 h 2250"/>
                <a:gd name="T6" fmla="*/ 2575 w 2576"/>
                <a:gd name="T7" fmla="*/ 2249 h 2250"/>
                <a:gd name="T8" fmla="*/ 0 w 2576"/>
                <a:gd name="T9" fmla="*/ 2249 h 22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76"/>
                <a:gd name="T16" fmla="*/ 0 h 2250"/>
                <a:gd name="T17" fmla="*/ 2576 w 2576"/>
                <a:gd name="T18" fmla="*/ 2250 h 22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76" h="2250">
                  <a:moveTo>
                    <a:pt x="0" y="2249"/>
                  </a:moveTo>
                  <a:lnTo>
                    <a:pt x="0" y="0"/>
                  </a:lnTo>
                  <a:lnTo>
                    <a:pt x="2575" y="0"/>
                  </a:lnTo>
                  <a:lnTo>
                    <a:pt x="2575" y="2249"/>
                  </a:lnTo>
                  <a:lnTo>
                    <a:pt x="0" y="2249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3" name="Text Box 38"/>
          <p:cNvSpPr txBox="1">
            <a:spLocks noChangeArrowheads="1"/>
          </p:cNvSpPr>
          <p:nvPr/>
        </p:nvSpPr>
        <p:spPr bwMode="auto">
          <a:xfrm>
            <a:off x="2934641" y="8620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endParaRPr lang="el-GR" sz="24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74" name="Text Box 40"/>
          <p:cNvSpPr txBox="1">
            <a:spLocks noChangeArrowheads="1"/>
          </p:cNvSpPr>
          <p:nvPr/>
        </p:nvSpPr>
        <p:spPr bwMode="auto">
          <a:xfrm>
            <a:off x="4063349" y="23272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endParaRPr lang="el-GR" sz="24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75" name="Text Box 41"/>
          <p:cNvSpPr txBox="1">
            <a:spLocks noChangeArrowheads="1"/>
          </p:cNvSpPr>
          <p:nvPr/>
        </p:nvSpPr>
        <p:spPr bwMode="auto">
          <a:xfrm>
            <a:off x="2833497" y="18240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endParaRPr lang="el-GR" sz="24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76" name="Text Box 46"/>
          <p:cNvSpPr txBox="1">
            <a:spLocks noChangeArrowheads="1"/>
          </p:cNvSpPr>
          <p:nvPr/>
        </p:nvSpPr>
        <p:spPr bwMode="auto">
          <a:xfrm>
            <a:off x="7619511" y="58832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endParaRPr lang="el-GR" sz="24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77" name="Text Box 47"/>
          <p:cNvSpPr txBox="1">
            <a:spLocks noChangeArrowheads="1"/>
          </p:cNvSpPr>
          <p:nvPr/>
        </p:nvSpPr>
        <p:spPr bwMode="auto">
          <a:xfrm>
            <a:off x="4742040" y="64262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endParaRPr lang="el-GR" sz="2400" b="1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7179" name="Picture 28" descr="C:\Mireli\Bora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1130174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1" name="Rectangle 25"/>
          <p:cNvSpPr>
            <a:spLocks noChangeArrowheads="1"/>
          </p:cNvSpPr>
          <p:nvPr/>
        </p:nvSpPr>
        <p:spPr bwMode="auto">
          <a:xfrm>
            <a:off x="152400" y="1600200"/>
            <a:ext cx="88392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smtClean="0"/>
              <a:t>Shqiperia – rezultate te VKM 38 dt.16.02.2003 (kodi) dhe detyrat qe parashikon transpozimi.</a:t>
            </a:r>
            <a:endParaRPr lang="en-US" sz="160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4980" y="4149081"/>
            <a:ext cx="4055904" cy="21301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4980" y="1988840"/>
            <a:ext cx="4055904" cy="1985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84" name="Rectangle 31"/>
          <p:cNvSpPr>
            <a:spLocks noChangeArrowheads="1"/>
          </p:cNvSpPr>
          <p:nvPr/>
        </p:nvSpPr>
        <p:spPr bwMode="auto">
          <a:xfrm>
            <a:off x="2362200" y="2743200"/>
            <a:ext cx="22894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smtClean="0">
                <a:latin typeface="Arial Narrow" pitchFamily="34" charset="0"/>
              </a:rPr>
              <a:t>Trashesia e izolimit </a:t>
            </a:r>
            <a:r>
              <a:rPr lang="el-GR" b="1" smtClean="0">
                <a:latin typeface="Calibri" pitchFamily="34" charset="0"/>
              </a:rPr>
              <a:t>δ</a:t>
            </a:r>
            <a:r>
              <a:rPr lang="en-US" b="1" smtClean="0">
                <a:latin typeface="Calibri" pitchFamily="34" charset="0"/>
              </a:rPr>
              <a:t>  </a:t>
            </a:r>
            <a:endParaRPr lang="en-US" b="1">
              <a:latin typeface="Calibri" pitchFamily="34" charset="0"/>
            </a:endParaRPr>
          </a:p>
          <a:p>
            <a:r>
              <a:rPr lang="sq-AL">
                <a:latin typeface="Arial Narrow" pitchFamily="34" charset="0"/>
              </a:rPr>
              <a:t>λ </a:t>
            </a:r>
            <a:r>
              <a:rPr lang="en-US">
                <a:latin typeface="Arial Narrow" pitchFamily="34" charset="0"/>
              </a:rPr>
              <a:t>= 0.038-0.045 </a:t>
            </a:r>
            <a:r>
              <a:rPr lang="sq-AL">
                <a:latin typeface="Arial Narrow" pitchFamily="34" charset="0"/>
              </a:rPr>
              <a:t>(W/mK)</a:t>
            </a:r>
            <a:endParaRPr lang="en-US">
              <a:latin typeface="Arial Narrow" pitchFamily="34" charset="0"/>
            </a:endParaRPr>
          </a:p>
        </p:txBody>
      </p:sp>
      <p:sp>
        <p:nvSpPr>
          <p:cNvPr id="7185" name="Rectangle 32"/>
          <p:cNvSpPr>
            <a:spLocks noChangeArrowheads="1"/>
          </p:cNvSpPr>
          <p:nvPr/>
        </p:nvSpPr>
        <p:spPr bwMode="auto">
          <a:xfrm>
            <a:off x="2843758" y="3716338"/>
            <a:ext cx="1710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Arial Narrow" pitchFamily="34" charset="0"/>
              </a:rPr>
              <a:t>S/V – </a:t>
            </a:r>
            <a:r>
              <a:rPr lang="en-US" sz="1200" b="1" smtClean="0">
                <a:latin typeface="Arial Narrow" pitchFamily="34" charset="0"/>
              </a:rPr>
              <a:t>siperfaqe/volum</a:t>
            </a:r>
            <a:endParaRPr lang="en-US" sz="1200" b="1">
              <a:latin typeface="Arial Narrow" pitchFamily="34" charset="0"/>
            </a:endParaRPr>
          </a:p>
          <a:p>
            <a:r>
              <a:rPr lang="en-US" sz="1200" b="1">
                <a:latin typeface="Arial Narrow" pitchFamily="34" charset="0"/>
              </a:rPr>
              <a:t>900, 1500, 2500… DD</a:t>
            </a:r>
          </a:p>
          <a:p>
            <a:r>
              <a:rPr lang="en-US" sz="1200" b="1">
                <a:latin typeface="Arial Narrow" pitchFamily="34" charset="0"/>
              </a:rPr>
              <a:t>A, B, C – 3 </a:t>
            </a:r>
            <a:r>
              <a:rPr lang="en-US" sz="1200" b="1" smtClean="0">
                <a:latin typeface="Arial Narrow" pitchFamily="34" charset="0"/>
              </a:rPr>
              <a:t>zona klimatike</a:t>
            </a:r>
            <a:endParaRPr lang="en-US" sz="1200">
              <a:latin typeface="Arial Narrow" pitchFamily="34" charset="0"/>
            </a:endParaRPr>
          </a:p>
        </p:txBody>
      </p:sp>
      <p:pic>
        <p:nvPicPr>
          <p:cNvPr id="7186" name="Picture 4" descr="albania"/>
          <p:cNvPicPr>
            <a:picLocks noChangeAspect="1" noChangeArrowheads="1"/>
          </p:cNvPicPr>
          <p:nvPr/>
        </p:nvPicPr>
        <p:blipFill>
          <a:blip r:embed="rId5" cstate="print"/>
          <a:srcRect l="3102" t="2846" r="18610" b="4817"/>
          <a:stretch>
            <a:fillRect/>
          </a:stretch>
        </p:blipFill>
        <p:spPr bwMode="auto">
          <a:xfrm>
            <a:off x="0" y="2362200"/>
            <a:ext cx="2438400" cy="381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30257-6890-47A4-A072-EB61DEB06726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33" name="Right Arrow 32"/>
          <p:cNvSpPr/>
          <p:nvPr/>
        </p:nvSpPr>
        <p:spPr>
          <a:xfrm>
            <a:off x="4495800" y="2667000"/>
            <a:ext cx="2057400" cy="1066800"/>
          </a:xfrm>
          <a:prstGeom prst="rightArrow">
            <a:avLst/>
          </a:prstGeom>
          <a:solidFill>
            <a:srgbClr val="FFC0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4191000" y="4267200"/>
            <a:ext cx="2590800" cy="1828800"/>
          </a:xfrm>
          <a:prstGeom prst="rightArrow">
            <a:avLst/>
          </a:prstGeom>
          <a:solidFill>
            <a:schemeClr val="accent6">
              <a:lumMod val="60000"/>
              <a:lumOff val="4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0" name="Rectangle 29"/>
          <p:cNvSpPr>
            <a:spLocks noChangeArrowheads="1"/>
          </p:cNvSpPr>
          <p:nvPr/>
        </p:nvSpPr>
        <p:spPr bwMode="auto">
          <a:xfrm>
            <a:off x="2377616" y="4941888"/>
            <a:ext cx="232777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smtClean="0">
                <a:latin typeface="Arial Narrow" pitchFamily="34" charset="0"/>
              </a:rPr>
              <a:t>Konsumi total specifik vjetor </a:t>
            </a:r>
            <a:r>
              <a:rPr lang="en-US" sz="1600" smtClean="0">
                <a:latin typeface="Arial Narrow" pitchFamily="34" charset="0"/>
              </a:rPr>
              <a:t>(kWh/m</a:t>
            </a:r>
            <a:r>
              <a:rPr lang="en-US" sz="1600" baseline="30000" smtClean="0">
                <a:latin typeface="Arial Narrow" pitchFamily="34" charset="0"/>
              </a:rPr>
              <a:t>2</a:t>
            </a:r>
            <a:r>
              <a:rPr lang="en-US" sz="1600" smtClean="0">
                <a:latin typeface="Arial Narrow" pitchFamily="34" charset="0"/>
              </a:rPr>
              <a:t>vit)</a:t>
            </a:r>
            <a:r>
              <a:rPr lang="en-US" smtClean="0">
                <a:latin typeface="Arial Narrow" pitchFamily="34" charset="0"/>
              </a:rPr>
              <a:t> </a:t>
            </a:r>
            <a:endParaRPr lang="en-US">
              <a:latin typeface="Arial Narrow" pitchFamily="34" charset="0"/>
            </a:endParaRPr>
          </a:p>
        </p:txBody>
      </p:sp>
      <p:sp>
        <p:nvSpPr>
          <p:cNvPr id="36" name="Title 6"/>
          <p:cNvSpPr txBox="1">
            <a:spLocks/>
          </p:cNvSpPr>
          <p:nvPr/>
        </p:nvSpPr>
        <p:spPr>
          <a:xfrm>
            <a:off x="381000" y="576262"/>
            <a:ext cx="8610600" cy="609600"/>
          </a:xfrm>
          <a:prstGeom prst="rect">
            <a:avLst/>
          </a:prstGeom>
          <a:solidFill>
            <a:srgbClr val="FFFFFF">
              <a:shade val="85000"/>
              <a:alpha val="36000"/>
            </a:srgbClr>
          </a:solidFill>
        </p:spPr>
        <p:txBody>
          <a:bodyPr vert="horz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Performanca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Energjetike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në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Ndërtesat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e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Reja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dhe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të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Rinovuara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ne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Kuadrin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e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Transpozimit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të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Ligjit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për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Eficencën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e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Energjisë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në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Shqipëri</a:t>
            </a:r>
            <a:endParaRPr kumimoji="0" lang="en-US" sz="1600" i="0" u="none" strike="noStrike" kern="1200" cap="none" spc="0" normalizeH="0" baseline="0" noProof="0">
              <a:ln w="11430">
                <a:solidFill>
                  <a:schemeClr val="tx2">
                    <a:shade val="25000"/>
                    <a:alpha val="7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latin typeface="Eras Light ITC" panose="020B0402030504020804" pitchFamily="34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4491446"/>
            <a:ext cx="916732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http://blogs.msdn.com/cfs-file.ashx/__key/communityserver-blogs-components-weblogfiles/00-00-00-83-33-metablogapi/3301.thank_2D00_you1_5F00_4D9DDEE9.jpg"/>
          <p:cNvPicPr>
            <a:picLocks noChangeAspect="1" noChangeArrowheads="1"/>
          </p:cNvPicPr>
          <p:nvPr/>
        </p:nvPicPr>
        <p:blipFill>
          <a:blip r:embed="rId3" cstate="print"/>
          <a:srcRect l="16970" t="9091" r="10303" b="6061"/>
          <a:stretch>
            <a:fillRect/>
          </a:stretch>
        </p:blipFill>
        <p:spPr bwMode="auto">
          <a:xfrm>
            <a:off x="152400" y="156754"/>
            <a:ext cx="2878667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54000" contrast="-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6629400" y="4643876"/>
            <a:ext cx="1955997" cy="19667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990600" y="1143000"/>
            <a:ext cx="77724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713" lvl="1"/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Performanca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Energjetike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Ndertese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2713" lvl="1"/>
            <a:endParaRPr lang="en-US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2713" lvl="1"/>
            <a:r>
              <a:rPr lang="en-US" sz="20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Direktiva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2010/31/EC </a:t>
            </a:r>
            <a:r>
              <a:rPr lang="en-US" sz="20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baze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transpozimit</a:t>
            </a:r>
            <a:endParaRPr lang="en-US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9775" lvl="2" indent="-342900">
              <a:buFont typeface="+mj-lt"/>
              <a:buAutoNum type="alphaLcPeriod"/>
            </a:pPr>
            <a:r>
              <a:rPr lang="en-US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Performanca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koncept </a:t>
            </a:r>
            <a:r>
              <a:rPr lang="en-US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indikator europian</a:t>
            </a:r>
          </a:p>
          <a:p>
            <a:pPr marL="739775" lvl="2" indent="-342900">
              <a:buFont typeface="+mj-lt"/>
              <a:buAutoNum type="alphaLcPeriod"/>
            </a:pPr>
            <a:r>
              <a:rPr lang="en-US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Metodologjia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llogaritjes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PEN</a:t>
            </a:r>
          </a:p>
          <a:p>
            <a:pPr marL="739775" lvl="2" indent="-342900">
              <a:buFont typeface="+mj-lt"/>
              <a:buAutoNum type="alphaLcPeriod"/>
            </a:pPr>
            <a:r>
              <a:rPr lang="en-US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Kerkesat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minimale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PEN  </a:t>
            </a:r>
          </a:p>
          <a:p>
            <a:pPr marL="739775" lvl="2" indent="-342900">
              <a:buFont typeface="+mj-lt"/>
              <a:buAutoNum type="alphaLcPeriod"/>
            </a:pPr>
            <a:r>
              <a:rPr lang="en-US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Stoku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Banesave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reja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rinovuara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39775" lvl="2" indent="-342900">
              <a:buFont typeface="+mj-lt"/>
              <a:buAutoNum type="alphaLcPeriod"/>
            </a:pPr>
            <a:r>
              <a:rPr lang="en-US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Çertifikata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PEN</a:t>
            </a:r>
          </a:p>
          <a:p>
            <a:pPr marL="739775" lvl="2" indent="-342900">
              <a:buFont typeface="+mj-lt"/>
              <a:buAutoNum type="alphaLcPeriod"/>
            </a:pPr>
            <a:r>
              <a:rPr lang="en-US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Inspektimi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monitorimi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Impiantit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Nderteses</a:t>
            </a: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9775" lvl="2" indent="-342900">
              <a:buFont typeface="+mj-lt"/>
              <a:buAutoNum type="alphaLcPeriod"/>
            </a:pPr>
            <a:r>
              <a:rPr lang="en-US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Informimi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Ekspertimi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Rregullimi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institucioanl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1503182" y="3601428"/>
            <a:ext cx="4019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err="1" smtClean="0">
                <a:latin typeface="Eras Light ITC" panose="020B0402030504020804" pitchFamily="34" charset="0"/>
              </a:rPr>
              <a:t>Shtrimi</a:t>
            </a:r>
            <a:r>
              <a:rPr lang="en-US" sz="4000" smtClean="0">
                <a:latin typeface="Eras Light ITC" panose="020B0402030504020804" pitchFamily="34" charset="0"/>
              </a:rPr>
              <a:t> </a:t>
            </a:r>
            <a:r>
              <a:rPr lang="en-US" sz="4000" err="1" smtClean="0">
                <a:latin typeface="Eras Light ITC" panose="020B0402030504020804" pitchFamily="34" charset="0"/>
              </a:rPr>
              <a:t>i</a:t>
            </a:r>
            <a:r>
              <a:rPr lang="en-US" sz="4000" smtClean="0">
                <a:latin typeface="Eras Light ITC" panose="020B0402030504020804" pitchFamily="34" charset="0"/>
              </a:rPr>
              <a:t> </a:t>
            </a:r>
            <a:r>
              <a:rPr lang="en-US" sz="4000" err="1" smtClean="0">
                <a:latin typeface="Eras Light ITC" panose="020B0402030504020804" pitchFamily="34" charset="0"/>
              </a:rPr>
              <a:t>problemit</a:t>
            </a:r>
            <a:endParaRPr lang="en-US" sz="4000" smtClean="0">
              <a:latin typeface="Eras Light ITC" panose="020B04020305040208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-1791494" y="3924300"/>
            <a:ext cx="5410994" cy="794"/>
          </a:xfrm>
          <a:prstGeom prst="line">
            <a:avLst/>
          </a:prstGeom>
          <a:ln w="63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838200"/>
            <a:ext cx="77724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24503" y="501512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Arial Narrow" pitchFamily="34" charset="0"/>
              </a:rPr>
              <a:t>55-60%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811588" y="5288807"/>
            <a:ext cx="0" cy="547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" y="914400"/>
            <a:ext cx="77724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09800" y="4724400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b="1" u="sng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Konsumi</a:t>
            </a:r>
            <a:r>
              <a:rPr lang="en-US" sz="14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u="sng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vjetor</a:t>
            </a:r>
            <a:r>
              <a:rPr lang="en-US" sz="1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(2013-gj) 14,900 kWh </a:t>
            </a:r>
            <a:r>
              <a:rPr lang="en-US" sz="1400" b="1" u="sng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ose</a:t>
            </a:r>
            <a:r>
              <a:rPr lang="en-US" sz="14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149 kWh/m</a:t>
            </a:r>
            <a:r>
              <a:rPr lang="en-US" sz="1400" b="1" u="sng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u="sng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</a:t>
            </a:r>
            <a:endParaRPr lang="en-US" sz="1400" b="1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4163" lvl="1"/>
            <a:endParaRPr lang="en-US" sz="1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4163" lvl="1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25% - </a:t>
            </a:r>
            <a:r>
              <a:rPr lang="en-US" sz="1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Ngrohje</a:t>
            </a:r>
            <a:endParaRPr lang="en-US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4163" lvl="1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20% - </a:t>
            </a:r>
            <a:r>
              <a:rPr lang="en-US" sz="1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Ftohje</a:t>
            </a:r>
            <a:endParaRPr lang="en-US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4163" lvl="1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9% - </a:t>
            </a:r>
            <a:r>
              <a:rPr lang="en-US" sz="1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Ventilim</a:t>
            </a:r>
            <a:endParaRPr lang="en-US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4163" lvl="1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35% - </a:t>
            </a:r>
            <a:r>
              <a:rPr lang="en-US" sz="1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Uje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Saintar</a:t>
            </a:r>
            <a:endParaRPr lang="en-US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4163" lvl="1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11% - </a:t>
            </a:r>
            <a:r>
              <a:rPr lang="en-US" sz="1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Ndriçim</a:t>
            </a:r>
            <a:endParaRPr lang="en-US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4163" lvl="1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10% - </a:t>
            </a:r>
            <a:r>
              <a:rPr lang="en-US" sz="1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Gatim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Pajisje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elektrike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Larje</a:t>
            </a:r>
            <a:endParaRPr lang="en-US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/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811588" y="5199787"/>
            <a:ext cx="3912915" cy="427451"/>
          </a:xfrm>
          <a:prstGeom prst="straightConnector1">
            <a:avLst/>
          </a:prstGeom>
          <a:ln w="28575">
            <a:solidFill>
              <a:srgbClr val="0725B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6"/>
          <p:cNvSpPr txBox="1">
            <a:spLocks/>
          </p:cNvSpPr>
          <p:nvPr/>
        </p:nvSpPr>
        <p:spPr>
          <a:xfrm>
            <a:off x="228600" y="152400"/>
            <a:ext cx="8610600" cy="609600"/>
          </a:xfrm>
          <a:prstGeom prst="rect">
            <a:avLst/>
          </a:prstGeom>
          <a:solidFill>
            <a:srgbClr val="FFFFFF">
              <a:shade val="85000"/>
              <a:alpha val="36000"/>
            </a:srgbClr>
          </a:solidFill>
        </p:spPr>
        <p:txBody>
          <a:bodyPr vert="horz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Performanca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Energjetike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në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Ndërtesat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e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Reja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dhe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të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Rinovuara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ne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Kuadrin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e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Transpozimit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të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Ligjit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për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Eficencën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e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Energjisë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në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Shqipëri</a:t>
            </a:r>
            <a:endParaRPr kumimoji="0" lang="en-US" sz="1600" i="0" u="none" strike="noStrike" kern="1200" cap="none" spc="0" normalizeH="0" baseline="0" noProof="0">
              <a:ln w="11430">
                <a:solidFill>
                  <a:schemeClr val="tx2">
                    <a:shade val="25000"/>
                    <a:alpha val="7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latin typeface="Eras Light ITC" panose="020B0402030504020804" pitchFamily="34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 r="4283" b="8333"/>
          <a:stretch>
            <a:fillRect/>
          </a:stretch>
        </p:blipFill>
        <p:spPr bwMode="auto">
          <a:xfrm>
            <a:off x="4725600" y="1485516"/>
            <a:ext cx="4266000" cy="876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914400"/>
            <a:ext cx="9144000" cy="52322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err="1" smtClean="0">
                <a:solidFill>
                  <a:srgbClr val="0725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Acquis</a:t>
            </a:r>
            <a:r>
              <a:rPr lang="en-US" sz="2800" b="1" i="1" smtClean="0">
                <a:solidFill>
                  <a:srgbClr val="0725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 - </a:t>
            </a:r>
            <a:r>
              <a:rPr lang="en-US" sz="2800" b="1" err="1" smtClean="0">
                <a:solidFill>
                  <a:srgbClr val="0725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D</a:t>
            </a:r>
            <a:r>
              <a:rPr lang="en-US" sz="2400" b="1" err="1" smtClean="0">
                <a:solidFill>
                  <a:srgbClr val="0725B9"/>
                </a:solidFill>
                <a:latin typeface="Eras Light ITC" panose="020B0402030504020804" pitchFamily="34" charset="0"/>
              </a:rPr>
              <a:t>irektiva</a:t>
            </a:r>
            <a:r>
              <a:rPr lang="en-US" sz="2400" b="1" smtClean="0">
                <a:solidFill>
                  <a:srgbClr val="0725B9"/>
                </a:solidFill>
                <a:latin typeface="Eras Light ITC" panose="020B0402030504020804" pitchFamily="34" charset="0"/>
              </a:rPr>
              <a:t> </a:t>
            </a:r>
            <a:r>
              <a:rPr lang="en-US" sz="2400" b="1" err="1" smtClean="0">
                <a:solidFill>
                  <a:srgbClr val="0725B9"/>
                </a:solidFill>
                <a:latin typeface="Eras Light ITC" panose="020B0402030504020804" pitchFamily="34" charset="0"/>
              </a:rPr>
              <a:t>për</a:t>
            </a:r>
            <a:r>
              <a:rPr lang="en-US" sz="2400" b="1" smtClean="0">
                <a:solidFill>
                  <a:srgbClr val="0725B9"/>
                </a:solidFill>
                <a:latin typeface="Eras Light ITC" panose="020B0402030504020804" pitchFamily="34" charset="0"/>
              </a:rPr>
              <a:t> </a:t>
            </a:r>
            <a:r>
              <a:rPr lang="en-US" sz="2800" b="1" err="1" smtClean="0">
                <a:solidFill>
                  <a:srgbClr val="0725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P</a:t>
            </a:r>
            <a:r>
              <a:rPr lang="en-US" sz="2400" b="1" err="1" smtClean="0">
                <a:solidFill>
                  <a:srgbClr val="0725B9"/>
                </a:solidFill>
                <a:latin typeface="Eras Light ITC" panose="020B0402030504020804" pitchFamily="34" charset="0"/>
              </a:rPr>
              <a:t>erformancën</a:t>
            </a:r>
            <a:r>
              <a:rPr lang="en-US" sz="2400" b="1" smtClean="0">
                <a:solidFill>
                  <a:srgbClr val="0725B9"/>
                </a:solidFill>
                <a:latin typeface="Eras Light ITC" panose="020B0402030504020804" pitchFamily="34" charset="0"/>
              </a:rPr>
              <a:t> </a:t>
            </a:r>
            <a:r>
              <a:rPr lang="en-US" sz="2800" b="1" err="1" smtClean="0">
                <a:solidFill>
                  <a:srgbClr val="0725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E</a:t>
            </a:r>
            <a:r>
              <a:rPr lang="en-US" sz="2400" b="1" err="1" smtClean="0">
                <a:solidFill>
                  <a:srgbClr val="0725B9"/>
                </a:solidFill>
                <a:latin typeface="Eras Light ITC" panose="020B0402030504020804" pitchFamily="34" charset="0"/>
              </a:rPr>
              <a:t>nergjtike</a:t>
            </a:r>
            <a:r>
              <a:rPr lang="en-US" sz="2400" b="1" smtClean="0">
                <a:solidFill>
                  <a:srgbClr val="0725B9"/>
                </a:solidFill>
                <a:latin typeface="Eras Light ITC" panose="020B0402030504020804" pitchFamily="34" charset="0"/>
              </a:rPr>
              <a:t> </a:t>
            </a:r>
            <a:r>
              <a:rPr lang="en-US" sz="2400" b="1" err="1" smtClean="0">
                <a:solidFill>
                  <a:srgbClr val="0725B9"/>
                </a:solidFill>
                <a:latin typeface="Eras Light ITC" panose="020B0402030504020804" pitchFamily="34" charset="0"/>
              </a:rPr>
              <a:t>në</a:t>
            </a:r>
            <a:r>
              <a:rPr lang="en-US" sz="2400" b="1" smtClean="0">
                <a:solidFill>
                  <a:srgbClr val="0725B9"/>
                </a:solidFill>
                <a:latin typeface="Eras Light ITC" panose="020B0402030504020804" pitchFamily="34" charset="0"/>
              </a:rPr>
              <a:t> </a:t>
            </a:r>
            <a:r>
              <a:rPr lang="en-US" sz="2800" b="1" err="1" smtClean="0">
                <a:solidFill>
                  <a:srgbClr val="0725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N</a:t>
            </a:r>
            <a:r>
              <a:rPr lang="en-US" sz="2400" b="1" err="1" smtClean="0">
                <a:solidFill>
                  <a:srgbClr val="0725B9"/>
                </a:solidFill>
                <a:latin typeface="Eras Light ITC" panose="020B0402030504020804" pitchFamily="34" charset="0"/>
              </a:rPr>
              <a:t>dërtesa</a:t>
            </a:r>
            <a:r>
              <a:rPr lang="en-US" sz="2400" b="1" smtClean="0">
                <a:solidFill>
                  <a:srgbClr val="0725B9"/>
                </a:solidFill>
                <a:latin typeface="Eras Light ITC" panose="020B0402030504020804" pitchFamily="34" charset="0"/>
              </a:rPr>
              <a:t> </a:t>
            </a:r>
            <a:r>
              <a:rPr lang="en-US" b="1" smtClean="0">
                <a:solidFill>
                  <a:srgbClr val="0725B9"/>
                </a:solidFill>
                <a:latin typeface="Eras Light ITC" panose="020B0402030504020804" pitchFamily="34" charset="0"/>
              </a:rPr>
              <a:t>(DPEN) </a:t>
            </a:r>
            <a:endParaRPr lang="en-US" sz="2400" b="1" smtClean="0">
              <a:solidFill>
                <a:srgbClr val="0725B9"/>
              </a:solidFill>
              <a:latin typeface="Eras Light ITC" panose="020B04020305040208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r="2750" b="6667"/>
          <a:stretch>
            <a:fillRect/>
          </a:stretch>
        </p:blipFill>
        <p:spPr bwMode="auto">
          <a:xfrm>
            <a:off x="7886700" y="5638800"/>
            <a:ext cx="11049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38100" y="2057400"/>
            <a:ext cx="8991600" cy="426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OBJEKTIVI</a:t>
            </a:r>
            <a:r>
              <a:rPr lang="en-US" sz="1400" b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en-US" sz="140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Tx/>
              <a:buChar char="-"/>
            </a:pP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Përmirësimin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e PEN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në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kuadër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të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Rritjes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të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Efiçencës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së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Energjisë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në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Banesa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duke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konsideruar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</a:p>
          <a:p>
            <a:pPr lvl="2">
              <a:lnSpc>
                <a:spcPct val="115000"/>
              </a:lnSpc>
              <a:buFontTx/>
              <a:buChar char="-"/>
            </a:pP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Klimen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reduktimi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CO</a:t>
            </a:r>
            <a:r>
              <a:rPr lang="en-US" baseline="-250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NO</a:t>
            </a:r>
            <a:r>
              <a:rPr lang="en-US" baseline="-250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x</a:t>
            </a:r>
            <a:endParaRPr lang="en-US" baseline="-2500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buFontTx/>
              <a:buChar char="-"/>
            </a:pP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komfortin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njerëzor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</a:p>
          <a:p>
            <a:pPr lvl="2">
              <a:lnSpc>
                <a:spcPct val="115000"/>
              </a:lnSpc>
              <a:buFontTx/>
              <a:buChar char="-"/>
            </a:pP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kostot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për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rritjen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e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Efiçencës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së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energjisë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ne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banesa</a:t>
            </a:r>
            <a:endParaRPr lang="en-US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buFontTx/>
              <a:buChar char="-"/>
            </a:pP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metodologjinë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e </a:t>
            </a:r>
            <a:r>
              <a:rPr lang="en-US" u="sng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integruar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të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llogaritjes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së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PEN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nepermjet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SoftWare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Kombetar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fr-FR" sz="2400" b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APLIKIMI</a:t>
            </a:r>
          </a:p>
          <a:p>
            <a:pPr lvl="1">
              <a:lnSpc>
                <a:spcPct val="115000"/>
              </a:lnSpc>
            </a:pPr>
            <a:r>
              <a:rPr lang="fr-FR" b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A. </a:t>
            </a:r>
            <a:r>
              <a:rPr lang="fr-FR" sz="16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ndërtesa</a:t>
            </a:r>
            <a:r>
              <a:rPr lang="fr-FR" sz="16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b="1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të</a:t>
            </a:r>
            <a:r>
              <a:rPr lang="fr-FR" sz="1600" b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b="1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reja</a:t>
            </a:r>
            <a:r>
              <a:rPr lang="fr-FR" sz="16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  <a:endParaRPr lang="en-US" sz="160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</a:pPr>
            <a:r>
              <a:rPr lang="fr-FR" b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B. </a:t>
            </a:r>
            <a:r>
              <a:rPr lang="fr-FR" sz="16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ndërtesa</a:t>
            </a:r>
            <a:r>
              <a:rPr lang="fr-FR" sz="16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të</a:t>
            </a:r>
            <a:r>
              <a:rPr lang="fr-FR" sz="16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mëdha</a:t>
            </a:r>
            <a:r>
              <a:rPr lang="fr-FR" sz="16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b="1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ekzistuese</a:t>
            </a:r>
            <a:r>
              <a:rPr lang="fr-FR" sz="16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që</a:t>
            </a:r>
            <a:r>
              <a:rPr lang="fr-FR" sz="16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i </a:t>
            </a:r>
            <a:r>
              <a:rPr lang="fr-FR" sz="16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nënshtrohen</a:t>
            </a:r>
            <a:r>
              <a:rPr lang="fr-FR" sz="16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b="1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Rinovimit</a:t>
            </a:r>
            <a:r>
              <a:rPr lang="fr-FR" sz="16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te </a:t>
            </a:r>
            <a:r>
              <a:rPr lang="fr-FR" sz="16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madh</a:t>
            </a:r>
            <a:r>
              <a:rPr lang="fr-FR" sz="16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  <a:endParaRPr lang="en-US" sz="160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</a:pPr>
            <a:r>
              <a:rPr lang="fr-FR" b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C. </a:t>
            </a:r>
            <a:r>
              <a:rPr lang="fr-FR" sz="1600" b="1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Çertifikimin</a:t>
            </a:r>
            <a:r>
              <a:rPr lang="fr-FR" sz="1600" b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 </a:t>
            </a:r>
            <a:r>
              <a:rPr lang="fr-FR" sz="16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nd</a:t>
            </a:r>
            <a:r>
              <a:rPr lang="en-US" sz="16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ë</a:t>
            </a:r>
            <a:r>
              <a:rPr lang="fr-FR" sz="16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rtesave</a:t>
            </a:r>
            <a:r>
              <a:rPr lang="fr-FR" sz="16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sipas</a:t>
            </a:r>
            <a:r>
              <a:rPr lang="fr-FR" sz="16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performances</a:t>
            </a:r>
            <a:endParaRPr lang="en-US" sz="160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</a:pPr>
            <a:r>
              <a:rPr lang="fr-FR" b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</a:t>
            </a:r>
            <a:r>
              <a:rPr lang="fr-FR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fr-FR" sz="1600" b="1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Inspektimin</a:t>
            </a:r>
            <a:r>
              <a:rPr lang="fr-FR" sz="16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e NVKA-se </a:t>
            </a:r>
            <a:r>
              <a:rPr lang="fr-FR" sz="16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dhe</a:t>
            </a:r>
            <a:r>
              <a:rPr lang="fr-FR" sz="16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fr-FR" sz="16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rivlerësim</a:t>
            </a:r>
            <a:r>
              <a:rPr lang="fr-FR" sz="16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per </a:t>
            </a:r>
            <a:r>
              <a:rPr lang="fr-FR" sz="16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impiantet</a:t>
            </a:r>
            <a:r>
              <a:rPr lang="fr-FR" sz="16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mbi</a:t>
            </a:r>
            <a:r>
              <a:rPr lang="fr-FR" sz="16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15 </a:t>
            </a:r>
            <a:r>
              <a:rPr lang="fr-FR" sz="16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vjet</a:t>
            </a:r>
            <a:r>
              <a:rPr lang="fr-FR" sz="16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en-US" sz="160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1" name="Title 6"/>
          <p:cNvSpPr txBox="1">
            <a:spLocks/>
          </p:cNvSpPr>
          <p:nvPr/>
        </p:nvSpPr>
        <p:spPr>
          <a:xfrm>
            <a:off x="228600" y="152400"/>
            <a:ext cx="8610600" cy="609600"/>
          </a:xfrm>
          <a:prstGeom prst="rect">
            <a:avLst/>
          </a:prstGeom>
          <a:solidFill>
            <a:srgbClr val="FFFFFF">
              <a:shade val="85000"/>
              <a:alpha val="36000"/>
            </a:srgbClr>
          </a:solidFill>
        </p:spPr>
        <p:txBody>
          <a:bodyPr vert="horz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Performanca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Energjetike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në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Ndërtesat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e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Reja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dhe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të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Rinovuara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ne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Kuadrin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e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Transpozimit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të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Ligjit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për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Eficencën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e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Energjisë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në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Shqipëri</a:t>
            </a:r>
            <a:endParaRPr kumimoji="0" lang="en-US" sz="1600" i="0" u="none" strike="noStrike" kern="1200" cap="none" spc="0" normalizeH="0" baseline="0" noProof="0">
              <a:ln w="11430">
                <a:solidFill>
                  <a:schemeClr val="tx2">
                    <a:shade val="25000"/>
                    <a:alpha val="7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latin typeface="Eras Light ITC" panose="020B0402030504020804" pitchFamily="34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415308"/>
            <a:ext cx="8534400" cy="500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fr-FR" sz="1600" b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fr-FR" sz="1600" b="1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Performanca</a:t>
            </a:r>
            <a:r>
              <a:rPr lang="fr-FR" sz="1600" b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b="1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Energjitike</a:t>
            </a:r>
            <a:r>
              <a:rPr lang="fr-FR" sz="1600" b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e </a:t>
            </a:r>
            <a:r>
              <a:rPr lang="fr-FR" sz="1600" b="1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një</a:t>
            </a:r>
            <a:r>
              <a:rPr lang="fr-FR" sz="1600" b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b="1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Ndërtese</a:t>
            </a:r>
            <a:r>
              <a:rPr lang="fr-FR" sz="1600" b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 ? </a:t>
            </a:r>
          </a:p>
          <a:p>
            <a:pPr lvl="1">
              <a:lnSpc>
                <a:spcPct val="115000"/>
              </a:lnSpc>
            </a:pPr>
            <a:endParaRPr lang="fr-FR" sz="140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</a:pP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sasia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e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energjisë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(kWh/m</a:t>
            </a:r>
            <a:r>
              <a:rPr lang="fr-FR" sz="1400" baseline="300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e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konsumuar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në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fakt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brenda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nje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viti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dhe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/ose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vlerësohet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për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të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përmbushur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nevojat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energjetike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në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përputhje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me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përdorimin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standard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të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ndërtesës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per:</a:t>
            </a:r>
          </a:p>
          <a:p>
            <a:pPr lvl="1">
              <a:lnSpc>
                <a:spcPct val="115000"/>
              </a:lnSpc>
            </a:pPr>
            <a:endParaRPr lang="fr-FR" sz="140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346325" lvl="3" indent="-223838">
              <a:lnSpc>
                <a:spcPct val="115000"/>
              </a:lnSpc>
              <a:buFont typeface="Arial" pitchFamily="34" charset="0"/>
              <a:buChar char="•"/>
            </a:pPr>
            <a:r>
              <a:rPr lang="fr-FR" sz="1400" i="1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ngrohjen</a:t>
            </a:r>
            <a:r>
              <a:rPr lang="fr-FR" sz="1400" i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</a:p>
          <a:p>
            <a:pPr marL="2346325" lvl="3" indent="-223838">
              <a:lnSpc>
                <a:spcPct val="115000"/>
              </a:lnSpc>
              <a:buFont typeface="Arial" pitchFamily="34" charset="0"/>
              <a:buChar char="•"/>
            </a:pPr>
            <a:r>
              <a:rPr lang="fr-FR" sz="1400" i="1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Ujin</a:t>
            </a:r>
            <a:r>
              <a:rPr lang="fr-FR" sz="1400" i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e </a:t>
            </a:r>
            <a:r>
              <a:rPr lang="fr-FR" sz="1400" i="1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ngrohtë</a:t>
            </a:r>
            <a:r>
              <a:rPr lang="fr-FR" sz="1400" i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i="1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sanitar</a:t>
            </a:r>
            <a:r>
              <a:rPr lang="fr-FR" sz="1400" i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</a:p>
          <a:p>
            <a:pPr marL="2346325" lvl="3" indent="-223838">
              <a:lnSpc>
                <a:spcPct val="115000"/>
              </a:lnSpc>
              <a:buFont typeface="Arial" pitchFamily="34" charset="0"/>
              <a:buChar char="•"/>
            </a:pPr>
            <a:r>
              <a:rPr lang="fr-FR" sz="1400" i="1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Freskimin</a:t>
            </a:r>
            <a:r>
              <a:rPr lang="fr-FR" sz="1400" i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 </a:t>
            </a:r>
          </a:p>
          <a:p>
            <a:pPr marL="2346325" lvl="3" indent="-223838">
              <a:lnSpc>
                <a:spcPct val="115000"/>
              </a:lnSpc>
              <a:buFont typeface="Arial" pitchFamily="34" charset="0"/>
              <a:buChar char="•"/>
            </a:pPr>
            <a:r>
              <a:rPr lang="fr-FR" sz="1400" i="1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Ventilimin</a:t>
            </a:r>
            <a:r>
              <a:rPr lang="fr-FR" sz="1400" i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pPr marL="2346325" lvl="3" indent="-223838">
              <a:lnSpc>
                <a:spcPct val="115000"/>
              </a:lnSpc>
              <a:buFont typeface="Arial" pitchFamily="34" charset="0"/>
              <a:buChar char="•"/>
            </a:pPr>
            <a:r>
              <a:rPr lang="fr-FR" sz="1400" i="1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Ndriçimin</a:t>
            </a:r>
            <a:r>
              <a:rPr lang="fr-FR" sz="1400" i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</a:p>
          <a:p>
            <a:pPr marL="2346325" lvl="3" indent="-223838">
              <a:lnSpc>
                <a:spcPct val="115000"/>
              </a:lnSpc>
              <a:buFont typeface="Arial" pitchFamily="34" charset="0"/>
              <a:buChar char="•"/>
            </a:pPr>
            <a:r>
              <a:rPr lang="fr-FR" sz="1400" i="1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Gatimin</a:t>
            </a:r>
            <a:r>
              <a:rPr lang="fr-FR" sz="1400" i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fr-FR" sz="1400" i="1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Larje</a:t>
            </a:r>
            <a:r>
              <a:rPr lang="fr-FR" sz="1400" i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fr-FR" sz="1400" i="1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Pajisje</a:t>
            </a:r>
            <a:r>
              <a:rPr lang="fr-FR" sz="1400" i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i="1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që</a:t>
            </a:r>
            <a:r>
              <a:rPr lang="fr-FR" sz="1400" i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i="1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shpenzojnë</a:t>
            </a:r>
            <a:r>
              <a:rPr lang="fr-FR" sz="1400" i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i="1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energji</a:t>
            </a:r>
            <a:r>
              <a:rPr lang="fr-FR" sz="1400" i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i="1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sipas</a:t>
            </a:r>
            <a:r>
              <a:rPr lang="fr-FR" sz="1400" i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i="1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tipologjisë</a:t>
            </a:r>
            <a:r>
              <a:rPr lang="fr-FR" sz="1400" i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i="1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Ndërtesës</a:t>
            </a:r>
            <a:r>
              <a:rPr lang="fr-FR" sz="1400" i="1" u="sng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lang="fr-FR" sz="1200" i="1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3">
              <a:lnSpc>
                <a:spcPct val="115000"/>
              </a:lnSpc>
            </a:pPr>
            <a:endParaRPr lang="fr-FR" sz="120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173288" lvl="6" indent="-284163">
              <a:lnSpc>
                <a:spcPct val="150000"/>
              </a:lnSpc>
              <a:buFont typeface="Arial" pitchFamily="34" charset="0"/>
              <a:buChar char="•"/>
            </a:pP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izolimin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termik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mbështjelljen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e NDËRTESËS</a:t>
            </a:r>
          </a:p>
          <a:p>
            <a:pPr marL="2173288" lvl="6" indent="-284163">
              <a:lnSpc>
                <a:spcPct val="150000"/>
              </a:lnSpc>
              <a:buFont typeface="Arial" pitchFamily="34" charset="0"/>
              <a:buChar char="•"/>
            </a:pP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karakteristikat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teknike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te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instalimit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të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IMPIANTIT </a:t>
            </a:r>
          </a:p>
          <a:p>
            <a:pPr marL="2173288" lvl="6" indent="-284163">
              <a:lnSpc>
                <a:spcPct val="150000"/>
              </a:lnSpc>
              <a:buFont typeface="Arial" pitchFamily="34" charset="0"/>
              <a:buChar char="•"/>
            </a:pP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projektimin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me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efiçencë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të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Energjisë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– ECO Design, NDËRTESË-IMPIANT</a:t>
            </a:r>
          </a:p>
          <a:p>
            <a:pPr marL="2173288" lvl="6" indent="-284163">
              <a:lnSpc>
                <a:spcPct val="150000"/>
              </a:lnSpc>
              <a:buFont typeface="Arial" pitchFamily="34" charset="0"/>
              <a:buChar char="•"/>
            </a:pP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ndikimi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i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strukturave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të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NDËRTESËS ne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raport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me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fqinjet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marL="2173288" lvl="6" indent="-284163">
              <a:lnSpc>
                <a:spcPct val="150000"/>
              </a:lnSpc>
              <a:buFont typeface="Arial" pitchFamily="34" charset="0"/>
              <a:buChar char="•"/>
            </a:pP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Karakteristikat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termike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dhe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faktorët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Mjedisore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MATERIALEVE TË NDËRTIMIT, </a:t>
            </a:r>
          </a:p>
          <a:p>
            <a:pPr marL="2173288" lvl="6" indent="-284163">
              <a:lnSpc>
                <a:spcPct val="150000"/>
              </a:lnSpc>
              <a:buFont typeface="Arial" pitchFamily="34" charset="0"/>
              <a:buChar char="•"/>
            </a:pP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kushtet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e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brendshme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klimatike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kufizime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të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komfortit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–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qasja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termike</a:t>
            </a:r>
            <a:endParaRPr lang="fr-FR" sz="140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3" y="3276600"/>
            <a:ext cx="1731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u="sng" err="1" smtClean="0">
                <a:solidFill>
                  <a:srgbClr val="333333"/>
                </a:solidFill>
                <a:latin typeface="Century Gothic" pitchFamily="34" charset="0"/>
                <a:ea typeface="Calibri"/>
                <a:cs typeface="Arial"/>
              </a:rPr>
              <a:t>Për</a:t>
            </a:r>
            <a:r>
              <a:rPr lang="fr-FR" sz="1200" b="1" u="sng" smtClean="0">
                <a:solidFill>
                  <a:srgbClr val="333333"/>
                </a:solidFill>
                <a:latin typeface="Century Gothic" pitchFamily="34" charset="0"/>
                <a:ea typeface="Calibri"/>
                <a:cs typeface="Arial"/>
              </a:rPr>
              <a:t> 1m</a:t>
            </a:r>
            <a:r>
              <a:rPr lang="fr-FR" sz="1200" b="1" u="sng" baseline="30000" smtClean="0">
                <a:solidFill>
                  <a:srgbClr val="333333"/>
                </a:solidFill>
                <a:latin typeface="Century Gothic" pitchFamily="34" charset="0"/>
                <a:ea typeface="Calibri"/>
                <a:cs typeface="Arial"/>
              </a:rPr>
              <a:t>2</a:t>
            </a:r>
            <a:r>
              <a:rPr lang="fr-FR" sz="1200" b="1" u="sng" smtClean="0">
                <a:solidFill>
                  <a:srgbClr val="333333"/>
                </a:solidFill>
                <a:latin typeface="Century Gothic" pitchFamily="34" charset="0"/>
                <a:ea typeface="Calibri"/>
                <a:cs typeface="Arial"/>
              </a:rPr>
              <a:t> </a:t>
            </a:r>
            <a:r>
              <a:rPr lang="fr-FR" sz="1200" b="1" u="sng" err="1" smtClean="0">
                <a:solidFill>
                  <a:srgbClr val="333333"/>
                </a:solidFill>
                <a:latin typeface="Century Gothic" pitchFamily="34" charset="0"/>
                <a:ea typeface="Calibri"/>
                <a:cs typeface="Arial"/>
              </a:rPr>
              <a:t>sip</a:t>
            </a:r>
            <a:r>
              <a:rPr lang="fr-FR" sz="1200" b="1" u="sng" smtClean="0">
                <a:solidFill>
                  <a:srgbClr val="333333"/>
                </a:solidFill>
                <a:latin typeface="Century Gothic" pitchFamily="34" charset="0"/>
                <a:ea typeface="Calibri"/>
                <a:cs typeface="Arial"/>
              </a:rPr>
              <a:t>. </a:t>
            </a:r>
            <a:r>
              <a:rPr lang="fr-FR" sz="1200" b="1" u="sng" err="1" smtClean="0">
                <a:solidFill>
                  <a:srgbClr val="333333"/>
                </a:solidFill>
                <a:latin typeface="Century Gothic" pitchFamily="34" charset="0"/>
                <a:cs typeface="Arial"/>
              </a:rPr>
              <a:t>Impianti</a:t>
            </a:r>
            <a:r>
              <a:rPr lang="fr-FR" sz="1200" b="1" u="sng" smtClean="0">
                <a:solidFill>
                  <a:srgbClr val="333333"/>
                </a:solidFill>
                <a:latin typeface="Century Gothic" pitchFamily="34" charset="0"/>
                <a:cs typeface="Arial"/>
              </a:rPr>
              <a:t> </a:t>
            </a:r>
            <a:endParaRPr lang="en-US" sz="1200" b="1" u="sng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" y="838200"/>
            <a:ext cx="7772400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5122481"/>
            <a:ext cx="1712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u="sng" err="1" smtClean="0">
                <a:solidFill>
                  <a:srgbClr val="333333"/>
                </a:solidFill>
                <a:latin typeface="Century Gothic" pitchFamily="34" charset="0"/>
                <a:ea typeface="Calibri"/>
                <a:cs typeface="Arial"/>
              </a:rPr>
              <a:t>Për</a:t>
            </a:r>
            <a:r>
              <a:rPr lang="fr-FR" sz="1200" b="1" u="sng" smtClean="0">
                <a:solidFill>
                  <a:srgbClr val="333333"/>
                </a:solidFill>
                <a:latin typeface="Century Gothic" pitchFamily="34" charset="0"/>
                <a:ea typeface="Calibri"/>
                <a:cs typeface="Arial"/>
              </a:rPr>
              <a:t> 1m</a:t>
            </a:r>
            <a:r>
              <a:rPr lang="fr-FR" sz="1200" b="1" u="sng" baseline="30000" smtClean="0">
                <a:solidFill>
                  <a:srgbClr val="333333"/>
                </a:solidFill>
                <a:latin typeface="Century Gothic" pitchFamily="34" charset="0"/>
                <a:ea typeface="Calibri"/>
                <a:cs typeface="Arial"/>
              </a:rPr>
              <a:t>2</a:t>
            </a:r>
            <a:r>
              <a:rPr lang="fr-FR" sz="1200" b="1" u="sng" smtClean="0">
                <a:solidFill>
                  <a:srgbClr val="333333"/>
                </a:solidFill>
                <a:latin typeface="Century Gothic" pitchFamily="34" charset="0"/>
                <a:ea typeface="Calibri"/>
                <a:cs typeface="Arial"/>
              </a:rPr>
              <a:t> </a:t>
            </a:r>
            <a:r>
              <a:rPr lang="fr-FR" sz="1200" b="1" u="sng" err="1" smtClean="0">
                <a:solidFill>
                  <a:srgbClr val="333333"/>
                </a:solidFill>
                <a:latin typeface="Century Gothic" pitchFamily="34" charset="0"/>
                <a:ea typeface="Calibri"/>
                <a:cs typeface="Arial"/>
              </a:rPr>
              <a:t>sip</a:t>
            </a:r>
            <a:r>
              <a:rPr lang="fr-FR" sz="1200" b="1" u="sng" smtClean="0">
                <a:solidFill>
                  <a:srgbClr val="333333"/>
                </a:solidFill>
                <a:latin typeface="Century Gothic" pitchFamily="34" charset="0"/>
                <a:ea typeface="Calibri"/>
                <a:cs typeface="Arial"/>
              </a:rPr>
              <a:t>. </a:t>
            </a:r>
            <a:r>
              <a:rPr lang="fr-FR" sz="1200" b="1" u="sng" err="1">
                <a:solidFill>
                  <a:srgbClr val="333333"/>
                </a:solidFill>
                <a:latin typeface="Century Gothic" pitchFamily="34" charset="0"/>
                <a:cs typeface="Arial"/>
              </a:rPr>
              <a:t>N</a:t>
            </a:r>
            <a:r>
              <a:rPr lang="fr-FR" sz="1200" b="1" u="sng" err="1" smtClean="0">
                <a:solidFill>
                  <a:srgbClr val="333333"/>
                </a:solidFill>
                <a:latin typeface="Century Gothic" pitchFamily="34" charset="0"/>
                <a:cs typeface="Arial"/>
              </a:rPr>
              <a:t>dertimi</a:t>
            </a:r>
            <a:endParaRPr lang="en-US" sz="1200" b="1" u="sng" smtClean="0"/>
          </a:p>
        </p:txBody>
      </p:sp>
      <p:sp>
        <p:nvSpPr>
          <p:cNvPr id="13" name="Title 6"/>
          <p:cNvSpPr txBox="1">
            <a:spLocks/>
          </p:cNvSpPr>
          <p:nvPr/>
        </p:nvSpPr>
        <p:spPr>
          <a:xfrm>
            <a:off x="228600" y="152400"/>
            <a:ext cx="8610600" cy="609600"/>
          </a:xfrm>
          <a:prstGeom prst="rect">
            <a:avLst/>
          </a:prstGeom>
          <a:solidFill>
            <a:srgbClr val="FFFFFF">
              <a:shade val="85000"/>
              <a:alpha val="36000"/>
            </a:srgbClr>
          </a:solidFill>
        </p:spPr>
        <p:txBody>
          <a:bodyPr vert="horz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Performanca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Energjetike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në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Ndërtesat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e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Reja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dhe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të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Rinovuara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ne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Kuadrin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e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Transpozimit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të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Ligjit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për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Eficencën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e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Energjisë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në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Shqipëri</a:t>
            </a:r>
            <a:endParaRPr kumimoji="0" lang="en-US" sz="1600" i="0" u="none" strike="noStrike" kern="1200" cap="none" spc="0" normalizeH="0" baseline="0" noProof="0">
              <a:ln w="11430">
                <a:solidFill>
                  <a:schemeClr val="tx2">
                    <a:shade val="25000"/>
                    <a:alpha val="7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latin typeface="Eras Light ITC" panose="020B0402030504020804" pitchFamily="34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t="4969" b="15528"/>
          <a:stretch>
            <a:fillRect/>
          </a:stretch>
        </p:blipFill>
        <p:spPr bwMode="auto">
          <a:xfrm>
            <a:off x="6477000" y="2133600"/>
            <a:ext cx="26670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" name="Straight Connector 2"/>
          <p:cNvCxnSpPr/>
          <p:nvPr/>
        </p:nvCxnSpPr>
        <p:spPr>
          <a:xfrm>
            <a:off x="609600" y="838200"/>
            <a:ext cx="7772400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952411"/>
            <a:ext cx="9144000" cy="537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</a:pPr>
            <a:endParaRPr lang="fr-FR" sz="2400" u="sng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</a:pPr>
            <a:r>
              <a:rPr lang="fr-FR" sz="2400" u="sng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METODOLOGJIA e </a:t>
            </a:r>
            <a:r>
              <a:rPr lang="fr-FR" sz="2400" u="sng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llogaritjes</a:t>
            </a:r>
            <a:r>
              <a:rPr lang="fr-FR" sz="2400" u="sng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PEN</a:t>
            </a:r>
            <a:endParaRPr lang="en-US" sz="2400" u="sng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801688" lvl="1" indent="-344488">
              <a:lnSpc>
                <a:spcPct val="115000"/>
              </a:lnSpc>
              <a:buFontTx/>
              <a:buChar char="-"/>
            </a:pP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Metodologji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në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nivel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kombëtar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ose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rajonal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te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varura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nga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klima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materialet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… </a:t>
            </a:r>
          </a:p>
          <a:p>
            <a:pPr marL="801688" lvl="1" indent="-344488">
              <a:lnSpc>
                <a:spcPct val="115000"/>
              </a:lnSpc>
              <a:buFontTx/>
              <a:buChar char="-"/>
            </a:pP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Merr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në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konsideratë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standartet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apo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normat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qe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aplikohen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në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legjislacionin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e BE.</a:t>
            </a:r>
          </a:p>
          <a:p>
            <a:pPr marL="801688" lvl="1" indent="-344488">
              <a:lnSpc>
                <a:spcPct val="115000"/>
              </a:lnSpc>
              <a:buFontTx/>
              <a:buChar char="-"/>
            </a:pP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PEN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tregues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i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emisioneve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të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CO</a:t>
            </a:r>
            <a:r>
              <a:rPr lang="fr-FR" sz="1400" baseline="-250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marL="801688" lvl="1" indent="-344488">
              <a:lnSpc>
                <a:spcPct val="115000"/>
              </a:lnSpc>
              <a:buFontTx/>
              <a:buChar char="-"/>
            </a:pP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Bazohet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në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klasifikimin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e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inventarit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të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stokut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te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ndërtesave</a:t>
            </a:r>
            <a:endParaRPr lang="fr-FR" sz="140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4488" indent="-344488">
              <a:lnSpc>
                <a:spcPct val="115000"/>
              </a:lnSpc>
            </a:pPr>
            <a:endParaRPr lang="fr-FR" sz="140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4488" indent="-344488">
              <a:lnSpc>
                <a:spcPct val="115000"/>
              </a:lnSpc>
              <a:buFontTx/>
              <a:buChar char="-"/>
            </a:pPr>
            <a:endParaRPr lang="fr-FR" sz="140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0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2000" u="sng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KËRKESAT MINIMALE TË PERFORMANCËS TË ENERGJISË</a:t>
            </a:r>
          </a:p>
          <a:p>
            <a:pPr marL="1200150" lvl="2"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fr-FR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NDËRTESAT E REJA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mbi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1,000 m</a:t>
            </a:r>
            <a:r>
              <a:rPr lang="fr-FR" sz="1400" baseline="300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të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sigurojnë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fizibilitetin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teknik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mjedisor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dhe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ekonomik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te </a:t>
            </a:r>
            <a:r>
              <a:rPr lang="fr-FR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sistemeve</a:t>
            </a:r>
            <a:r>
              <a:rPr lang="fr-FR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alternative</a:t>
            </a:r>
            <a:endParaRPr lang="fr-FR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NDËRTESAT EKZISTUESE</a:t>
            </a:r>
            <a:r>
              <a:rPr lang="en-US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en-US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en-US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mbi</a:t>
            </a:r>
            <a:r>
              <a:rPr lang="en-US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1,000 m</a:t>
            </a:r>
            <a:r>
              <a:rPr lang="en-US" sz="1400" baseline="300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en-US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qe</a:t>
            </a:r>
            <a:r>
              <a:rPr lang="en-US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</a:t>
            </a:r>
            <a:r>
              <a:rPr lang="en-US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nënshtrohen</a:t>
            </a:r>
            <a:r>
              <a:rPr lang="en-US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rinovimit</a:t>
            </a:r>
            <a:r>
              <a:rPr lang="en-US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të</a:t>
            </a:r>
            <a:r>
              <a:rPr lang="en-US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madh</a:t>
            </a:r>
            <a:r>
              <a:rPr lang="en-US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të</a:t>
            </a:r>
            <a:r>
              <a:rPr lang="en-US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plotësojnë</a:t>
            </a:r>
            <a:r>
              <a:rPr lang="en-US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kërkesat</a:t>
            </a:r>
            <a:r>
              <a:rPr lang="en-US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minimale</a:t>
            </a:r>
            <a:r>
              <a:rPr lang="en-US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për</a:t>
            </a:r>
            <a:r>
              <a:rPr lang="en-US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aq</a:t>
            </a:r>
            <a:r>
              <a:rPr lang="en-US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sa</a:t>
            </a:r>
            <a:r>
              <a:rPr lang="en-US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kjo</a:t>
            </a:r>
            <a:r>
              <a:rPr lang="en-US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është</a:t>
            </a:r>
            <a:r>
              <a:rPr lang="en-US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r>
              <a:rPr lang="en-US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teknikisht</a:t>
            </a:r>
            <a:r>
              <a:rPr lang="en-US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funksionalisht</a:t>
            </a:r>
            <a:r>
              <a:rPr lang="en-US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dhe</a:t>
            </a:r>
            <a:r>
              <a:rPr lang="en-US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ekonomikisht</a:t>
            </a:r>
            <a:r>
              <a:rPr lang="en-US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e </a:t>
            </a:r>
            <a:r>
              <a:rPr lang="en-US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realizueshme</a:t>
            </a:r>
            <a:r>
              <a:rPr lang="en-US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lvl="2"/>
            <a:endParaRPr lang="en-US" sz="140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  <a:r>
              <a:rPr lang="en-US" sz="1600" u="sng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SISTEMET MEKANIKE TË NDËRTIMIT DO TË MBULOJË TË PAKTËN </a:t>
            </a:r>
            <a:r>
              <a:rPr lang="en-US" sz="1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en-US" sz="140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743200" lvl="5" algn="just"/>
            <a:r>
              <a:rPr lang="en-US" sz="1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(A) </a:t>
            </a:r>
            <a:r>
              <a:rPr lang="en-US" sz="14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sistemet</a:t>
            </a:r>
            <a:r>
              <a:rPr lang="en-US" sz="1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e </a:t>
            </a:r>
            <a:r>
              <a:rPr lang="en-US" sz="14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ngrohjes</a:t>
            </a:r>
            <a:r>
              <a:rPr lang="en-US" sz="1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en-US" sz="140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743200" lvl="5" algn="just"/>
            <a:r>
              <a:rPr lang="en-US" sz="1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(B) </a:t>
            </a:r>
            <a:r>
              <a:rPr lang="en-US" sz="14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sistemet</a:t>
            </a:r>
            <a:r>
              <a:rPr lang="en-US" sz="1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e </a:t>
            </a:r>
            <a:r>
              <a:rPr lang="en-US" sz="14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ujit</a:t>
            </a:r>
            <a:r>
              <a:rPr lang="en-US" sz="1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4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të</a:t>
            </a:r>
            <a:r>
              <a:rPr lang="en-US" sz="1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4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nxehtë</a:t>
            </a:r>
            <a:r>
              <a:rPr lang="en-US" sz="1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en-US" sz="140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743200" lvl="5" algn="just"/>
            <a:r>
              <a:rPr lang="en-US" sz="1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(C) </a:t>
            </a:r>
            <a:r>
              <a:rPr lang="en-US" sz="14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Sistemet</a:t>
            </a:r>
            <a:r>
              <a:rPr lang="en-US" sz="1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me </a:t>
            </a:r>
            <a:r>
              <a:rPr lang="en-US" sz="14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ajër</a:t>
            </a:r>
            <a:r>
              <a:rPr lang="en-US" sz="1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4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të</a:t>
            </a:r>
            <a:r>
              <a:rPr lang="en-US" sz="1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4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kondicionuar</a:t>
            </a:r>
            <a:r>
              <a:rPr lang="en-US" sz="1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en-US" sz="140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743200" lvl="5" algn="just"/>
            <a:r>
              <a:rPr lang="fr-FR" sz="1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(D) </a:t>
            </a:r>
            <a:r>
              <a:rPr lang="fr-FR" sz="14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sistemet</a:t>
            </a:r>
            <a:r>
              <a:rPr lang="fr-FR" sz="1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e </a:t>
            </a:r>
            <a:r>
              <a:rPr lang="fr-FR" sz="14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mëdha</a:t>
            </a:r>
            <a:r>
              <a:rPr lang="fr-FR" sz="1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të</a:t>
            </a:r>
            <a:r>
              <a:rPr lang="fr-FR" sz="1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fr-FR" sz="14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ventilimit</a:t>
            </a:r>
            <a:r>
              <a:rPr lang="fr-FR" sz="1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/</a:t>
            </a:r>
            <a:r>
              <a:rPr lang="fr-FR" sz="14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rekuperimit</a:t>
            </a:r>
            <a:r>
              <a:rPr lang="fr-FR" sz="1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te </a:t>
            </a:r>
            <a:r>
              <a:rPr lang="fr-FR" sz="14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energjise</a:t>
            </a:r>
            <a:r>
              <a:rPr lang="fr-FR" sz="1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en-US" sz="140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228600" y="152400"/>
            <a:ext cx="8610600" cy="609600"/>
          </a:xfrm>
          <a:prstGeom prst="rect">
            <a:avLst/>
          </a:prstGeom>
          <a:solidFill>
            <a:srgbClr val="FFFFFF">
              <a:shade val="85000"/>
              <a:alpha val="36000"/>
            </a:srgbClr>
          </a:solidFill>
        </p:spPr>
        <p:txBody>
          <a:bodyPr vert="horz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Performanca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Energjetike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në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Ndërtesat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e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Reja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dhe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të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Rinovuara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ne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Kuadrin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e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Transpozimit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të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Ligjit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për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Eficencën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e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Energjisë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në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Shqipëri</a:t>
            </a:r>
            <a:endParaRPr kumimoji="0" lang="en-US" sz="1600" i="0" u="none" strike="noStrike" kern="1200" cap="none" spc="0" normalizeH="0" baseline="0" noProof="0">
              <a:ln w="11430">
                <a:solidFill>
                  <a:schemeClr val="tx2">
                    <a:shade val="25000"/>
                    <a:alpha val="7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latin typeface="Eras Light ITC" panose="020B0402030504020804" pitchFamily="34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447800"/>
            <a:ext cx="86868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u="sng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ÇERTIFIKIMI </a:t>
            </a:r>
            <a:r>
              <a:rPr lang="en-US" sz="2000" u="sng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</a:t>
            </a:r>
            <a:r>
              <a:rPr lang="en-US" sz="2000" u="sng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PEN. </a:t>
            </a:r>
          </a:p>
          <a:p>
            <a:pPr lvl="1">
              <a:lnSpc>
                <a:spcPct val="115000"/>
              </a:lnSpc>
            </a:pPr>
            <a:r>
              <a:rPr lang="en-US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Një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certifikatë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të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performancës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të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energjisë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nga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A-G (50-250kWh/m</a:t>
            </a:r>
            <a:r>
              <a:rPr lang="en-US" baseline="300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a)</a:t>
            </a:r>
          </a:p>
          <a:p>
            <a:pPr marL="1200150" lvl="2" indent="-285750">
              <a:lnSpc>
                <a:spcPct val="115000"/>
              </a:lnSpc>
              <a:buAutoNum type="romanLcParenBoth"/>
            </a:pP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kur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ndërtesat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janë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ndërtuar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</a:p>
          <a:p>
            <a:pPr marL="1200150" lvl="2" indent="-285750">
              <a:lnSpc>
                <a:spcPct val="115000"/>
              </a:lnSpc>
              <a:buAutoNum type="romanLcParenBoth"/>
            </a:pP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Jane per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tu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shitur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pPr marL="1200150" lvl="2" indent="-285750">
              <a:lnSpc>
                <a:spcPct val="115000"/>
              </a:lnSpc>
              <a:buAutoNum type="romanLcParenBoth"/>
            </a:pP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Jane per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dhënë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me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qira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</a:p>
          <a:p>
            <a:pPr lvl="2">
              <a:lnSpc>
                <a:spcPct val="115000"/>
              </a:lnSpc>
            </a:pPr>
            <a:endParaRPr lang="en-US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</a:pP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Certifikata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e PEN 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të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përfshijë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vlerësimin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e PEN duke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ju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referuar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krahasimit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me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Standartin</a:t>
            </a:r>
            <a:endParaRPr lang="en-US" sz="160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 </a:t>
            </a:r>
            <a:r>
              <a:rPr lang="en-US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të</a:t>
            </a:r>
            <a:r>
              <a:rPr lang="en-US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përmbajë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rekomandime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për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përmirësimin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e </a:t>
            </a:r>
            <a:r>
              <a:rPr lang="en-US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efiçencës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 </a:t>
            </a:r>
            <a:r>
              <a:rPr lang="en-US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të</a:t>
            </a:r>
            <a:r>
              <a:rPr lang="en-US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përmbajë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rekomandime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nëse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ka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potenciale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për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përmirësime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te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EE </a:t>
            </a:r>
            <a:r>
              <a:rPr lang="en-US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krahasuar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me </a:t>
            </a:r>
            <a:r>
              <a:rPr lang="en-US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kërkesat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e PE </a:t>
            </a:r>
            <a:r>
              <a:rPr lang="en-US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në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fuqi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US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5089525" lvl="8" algn="just"/>
            <a:r>
              <a:rPr lang="en-US" sz="160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Sipas</a:t>
            </a:r>
            <a:r>
              <a:rPr lang="en-US" sz="160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EnC</a:t>
            </a:r>
            <a:r>
              <a:rPr lang="en-US" sz="160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Më</a:t>
            </a:r>
            <a:r>
              <a:rPr lang="en-US" sz="160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9 </a:t>
            </a:r>
            <a:r>
              <a:rPr lang="en-US" sz="160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korrik</a:t>
            </a:r>
            <a:r>
              <a:rPr lang="en-US" sz="160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2015</a:t>
            </a:r>
          </a:p>
          <a:p>
            <a:pPr marL="5089525" lvl="8" algn="just"/>
            <a:r>
              <a:rPr lang="en-US" sz="160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Publikimi</a:t>
            </a:r>
            <a:r>
              <a:rPr lang="en-US" sz="160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</a:t>
            </a:r>
            <a:r>
              <a:rPr lang="en-US" sz="160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Çertifikatave</a:t>
            </a:r>
            <a:r>
              <a:rPr lang="en-US" sz="160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en-US" sz="160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838200"/>
            <a:ext cx="7772400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l="11538" r="11539" b="15281"/>
          <a:stretch>
            <a:fillRect/>
          </a:stretch>
        </p:blipFill>
        <p:spPr bwMode="auto">
          <a:xfrm>
            <a:off x="3124200" y="4800600"/>
            <a:ext cx="1714500" cy="1901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6"/>
          <p:cNvSpPr txBox="1">
            <a:spLocks/>
          </p:cNvSpPr>
          <p:nvPr/>
        </p:nvSpPr>
        <p:spPr>
          <a:xfrm>
            <a:off x="228600" y="152400"/>
            <a:ext cx="8610600" cy="609600"/>
          </a:xfrm>
          <a:prstGeom prst="rect">
            <a:avLst/>
          </a:prstGeom>
          <a:solidFill>
            <a:srgbClr val="FFFFFF">
              <a:shade val="85000"/>
              <a:alpha val="36000"/>
            </a:srgbClr>
          </a:solidFill>
        </p:spPr>
        <p:txBody>
          <a:bodyPr vert="horz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Performanca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Energjetike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në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Ndërtesat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e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Reja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dhe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të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Rinovuara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ne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Kuadrin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e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Transpozimit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të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Ligjit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për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Eficencën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e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Energjisë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në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Shqipëri</a:t>
            </a:r>
            <a:endParaRPr kumimoji="0" lang="en-US" sz="1600" i="0" u="none" strike="noStrike" kern="1200" cap="none" spc="0" normalizeH="0" baseline="0" noProof="0">
              <a:ln w="11430">
                <a:solidFill>
                  <a:schemeClr val="tx2">
                    <a:shade val="25000"/>
                    <a:alpha val="7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latin typeface="Eras Light ITC" panose="020B0402030504020804" pitchFamily="34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09600" y="838200"/>
            <a:ext cx="7772400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l="11538" r="11539" b="15281"/>
          <a:stretch>
            <a:fillRect/>
          </a:stretch>
        </p:blipFill>
        <p:spPr bwMode="auto">
          <a:xfrm>
            <a:off x="6858000" y="1857891"/>
            <a:ext cx="1524000" cy="1689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04800" y="1524000"/>
            <a:ext cx="8534400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u="sng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INSPEKTIMI </a:t>
            </a:r>
            <a:r>
              <a:rPr lang="en-US" sz="2000" u="sng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për</a:t>
            </a:r>
            <a:r>
              <a:rPr lang="en-US" sz="2000" u="sng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000" u="sng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të</a:t>
            </a:r>
            <a:r>
              <a:rPr lang="en-US" sz="2000" u="sng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000" u="sng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percaktuar</a:t>
            </a:r>
            <a:r>
              <a:rPr lang="en-US" sz="2000" u="sng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000" u="sng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konsumin</a:t>
            </a:r>
            <a:r>
              <a:rPr lang="en-US" sz="2000" u="sng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e </a:t>
            </a:r>
            <a:r>
              <a:rPr lang="en-US" sz="2000" u="sng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energjisë</a:t>
            </a:r>
            <a:r>
              <a:rPr lang="en-US" sz="2000" u="sng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en-US" sz="100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KALDAJAVE 	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SISTEMEVE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TË AC. </a:t>
            </a:r>
          </a:p>
          <a:p>
            <a:pPr>
              <a:lnSpc>
                <a:spcPct val="115000"/>
              </a:lnSpc>
            </a:pPr>
            <a:r>
              <a:rPr lang="en-US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Me </a:t>
            </a:r>
            <a:r>
              <a:rPr lang="en-US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qellim</a:t>
            </a:r>
            <a:r>
              <a:rPr lang="en-US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kufizimin</a:t>
            </a:r>
            <a:r>
              <a:rPr lang="en-US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e </a:t>
            </a:r>
            <a:r>
              <a:rPr lang="en-US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emisioneve</a:t>
            </a:r>
            <a:r>
              <a:rPr lang="en-US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te</a:t>
            </a:r>
            <a:r>
              <a:rPr lang="en-US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CO</a:t>
            </a:r>
            <a:r>
              <a:rPr lang="en-US" sz="1400" baseline="-250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en-US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mbi</a:t>
            </a:r>
            <a:r>
              <a:rPr lang="en-US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bazen</a:t>
            </a:r>
            <a:r>
              <a:rPr lang="en-US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e:</a:t>
            </a:r>
          </a:p>
          <a:p>
            <a:pPr marL="3943350" lvl="8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RREGULLORES</a:t>
            </a:r>
          </a:p>
          <a:p>
            <a:pPr marL="3943350" lvl="8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AUDITIT ENERGJETIK</a:t>
            </a:r>
            <a:r>
              <a:rPr lang="en-US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04651" y="4114800"/>
            <a:ext cx="85344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DIREKTIVA </a:t>
            </a:r>
            <a:r>
              <a:rPr lang="en-US" u="sng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parashikon</a:t>
            </a:r>
            <a:r>
              <a:rPr lang="en-US" u="sng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u="sng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gjithashtu</a:t>
            </a:r>
            <a:r>
              <a:rPr lang="en-US" u="sng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</a:p>
          <a:p>
            <a:pPr lvl="1"/>
            <a:endParaRPr lang="en-US" u="sng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/>
            <a:r>
              <a:rPr lang="en-US" u="sng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Ekspertë</a:t>
            </a:r>
            <a:r>
              <a:rPr lang="en-US" u="sng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u="sng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të</a:t>
            </a:r>
            <a:r>
              <a:rPr lang="en-US" u="sng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pavarur</a:t>
            </a:r>
            <a:endParaRPr lang="en-US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/>
            <a:r>
              <a:rPr lang="en-US" sz="14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Inspektimi</a:t>
            </a:r>
            <a:r>
              <a:rPr lang="en-US" sz="1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40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40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stemeve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40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të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NKA </a:t>
            </a:r>
            <a:r>
              <a:rPr lang="en-US" sz="140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kryet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40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në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40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mënyrë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40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të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40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pavarur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40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nga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40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ekspertë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40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të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40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kualifikuar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40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dhe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/</a:t>
            </a:r>
            <a:r>
              <a:rPr lang="en-US" sz="140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ose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40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të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40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akredituar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140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të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40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vetë-punësuar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40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ose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40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te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40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punësuar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40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nga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40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organet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40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publike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40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ose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40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ndërmarrjet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private</a:t>
            </a:r>
            <a:r>
              <a:rPr lang="en-US" sz="1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lvl="1"/>
            <a:endParaRPr lang="en-US" sz="160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1"/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u="sng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Rregullimin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…</a:t>
            </a:r>
            <a:endParaRPr lang="en-US" sz="1400" i="1" u="sng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1" algn="just"/>
            <a:r>
              <a:rPr lang="en-US" sz="1600" i="1" u="sng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Sistem</a:t>
            </a:r>
            <a:r>
              <a:rPr lang="en-US" sz="1600" i="1" u="sng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i="1" u="sng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</a:t>
            </a:r>
            <a:r>
              <a:rPr lang="en-US" sz="1600" i="1" u="sng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i="1" u="sng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pavarur</a:t>
            </a:r>
            <a:r>
              <a:rPr lang="en-US" sz="1600" i="1" u="sng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i="1" u="sng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kontrolli</a:t>
            </a:r>
            <a:r>
              <a:rPr lang="en-US" sz="1600" i="1" u="sng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- </a:t>
            </a:r>
            <a:r>
              <a:rPr lang="en-US" sz="1600" i="1" u="sng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Rregullatori</a:t>
            </a:r>
            <a:r>
              <a:rPr lang="en-US" sz="160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për</a:t>
            </a:r>
            <a:r>
              <a:rPr lang="en-US" sz="140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kontrollin</a:t>
            </a:r>
            <a:r>
              <a:rPr lang="en-US" sz="140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e </a:t>
            </a:r>
            <a:r>
              <a:rPr lang="en-US" sz="140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certifikatave</a:t>
            </a:r>
            <a:r>
              <a:rPr lang="en-US" sz="140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të</a:t>
            </a:r>
            <a:r>
              <a:rPr lang="en-US" sz="140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performancës</a:t>
            </a:r>
            <a:r>
              <a:rPr lang="en-US" sz="140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të</a:t>
            </a:r>
            <a:r>
              <a:rPr lang="en-US" sz="140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energjisë</a:t>
            </a:r>
            <a:r>
              <a:rPr lang="en-US" sz="140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dhe</a:t>
            </a:r>
            <a:r>
              <a:rPr lang="en-US" sz="140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për</a:t>
            </a:r>
            <a:r>
              <a:rPr lang="en-US" sz="140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kontrollin</a:t>
            </a:r>
            <a:r>
              <a:rPr lang="en-US" sz="140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e </a:t>
            </a:r>
            <a:r>
              <a:rPr lang="en-US" sz="140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raporteve</a:t>
            </a:r>
            <a:r>
              <a:rPr lang="en-US" sz="140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te</a:t>
            </a:r>
            <a:r>
              <a:rPr lang="en-US" sz="140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inspektimit</a:t>
            </a:r>
            <a:r>
              <a:rPr lang="en-US" sz="140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te</a:t>
            </a:r>
            <a:r>
              <a:rPr lang="en-US" sz="140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sistemeve</a:t>
            </a:r>
            <a:r>
              <a:rPr lang="en-US" sz="140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te</a:t>
            </a:r>
            <a:r>
              <a:rPr lang="en-US" sz="140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ngrohjes</a:t>
            </a:r>
            <a:r>
              <a:rPr lang="en-US" sz="140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dhe</a:t>
            </a:r>
            <a:r>
              <a:rPr lang="en-US" sz="140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AC</a:t>
            </a:r>
            <a:endParaRPr lang="en-US" sz="160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1" name="Title 6"/>
          <p:cNvSpPr txBox="1">
            <a:spLocks/>
          </p:cNvSpPr>
          <p:nvPr/>
        </p:nvSpPr>
        <p:spPr>
          <a:xfrm>
            <a:off x="228600" y="152400"/>
            <a:ext cx="8610600" cy="609600"/>
          </a:xfrm>
          <a:prstGeom prst="rect">
            <a:avLst/>
          </a:prstGeom>
          <a:solidFill>
            <a:srgbClr val="FFFFFF">
              <a:shade val="85000"/>
              <a:alpha val="36000"/>
            </a:srgbClr>
          </a:solidFill>
        </p:spPr>
        <p:txBody>
          <a:bodyPr vert="horz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Performanca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Energjetike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në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Ndërtesat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e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Reja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dhe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të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Rinovuara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ne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Kuadrin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e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Transpozimit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të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Ligjit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për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Eficencën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e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Energjisë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në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Shqipëri</a:t>
            </a:r>
            <a:endParaRPr kumimoji="0" lang="en-US" sz="1600" i="0" u="none" strike="noStrike" kern="1200" cap="none" spc="0" normalizeH="0" baseline="0" noProof="0">
              <a:ln w="11430">
                <a:solidFill>
                  <a:schemeClr val="tx2">
                    <a:shade val="25000"/>
                    <a:alpha val="7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latin typeface="Eras Light ITC" panose="020B0402030504020804" pitchFamily="34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114800" y="4116388"/>
            <a:ext cx="43434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563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54758"/>
            <a:ext cx="6934200" cy="3536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812631" y="1295400"/>
            <a:ext cx="639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Legjislacioni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SEKONDAR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dhe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TERCIAR </a:t>
            </a:r>
          </a:p>
          <a:p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arritjen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e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objektivit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te</a:t>
            </a:r>
            <a:r>
              <a:rPr lang="en-US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PEN </a:t>
            </a:r>
            <a:r>
              <a:rPr lang="en-US" u="sng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duhet</a:t>
            </a:r>
            <a:r>
              <a:rPr lang="en-US" u="sng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u="sng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te</a:t>
            </a:r>
            <a:r>
              <a:rPr lang="en-US" u="sng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u="sng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mbeshtetet</a:t>
            </a:r>
            <a:r>
              <a:rPr lang="en-US" u="sng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ne </a:t>
            </a:r>
            <a:r>
              <a:rPr lang="en-US" u="sng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skemen</a:t>
            </a:r>
            <a:r>
              <a:rPr lang="en-US" sz="2400" u="sng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36721" y="3314992"/>
            <a:ext cx="2742089" cy="99001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en-US" sz="480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impianti</a:t>
            </a:r>
            <a:endParaRPr lang="en-US" sz="48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130471" y="3645071"/>
            <a:ext cx="3886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5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ndërtesa</a:t>
            </a:r>
            <a:endParaRPr lang="en-US" sz="6000" b="1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>
            <a:off x="187355" y="152400"/>
            <a:ext cx="8610600" cy="609600"/>
          </a:xfrm>
          <a:prstGeom prst="rect">
            <a:avLst/>
          </a:prstGeom>
          <a:solidFill>
            <a:srgbClr val="FFFFFF">
              <a:shade val="85000"/>
              <a:alpha val="36000"/>
            </a:srgbClr>
          </a:solidFill>
        </p:spPr>
        <p:txBody>
          <a:bodyPr vert="horz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Performanca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Energjetike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në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Ndërtesat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e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Reja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dhe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të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Rinovuara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ne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Kuadrin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e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Transpozimit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të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Ligjit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për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Eficencën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e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Energjisë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në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Shqipëri</a:t>
            </a:r>
            <a:endParaRPr kumimoji="0" lang="en-US" sz="1600" i="0" u="none" strike="noStrike" kern="1200" cap="none" spc="0" normalizeH="0" baseline="0" noProof="0">
              <a:ln w="11430">
                <a:solidFill>
                  <a:schemeClr val="tx2">
                    <a:shade val="25000"/>
                    <a:alpha val="7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latin typeface="Eras Light ITC" panose="020B0402030504020804" pitchFamily="34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" y="838200"/>
            <a:ext cx="7772400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Right Arrow 2"/>
          <p:cNvSpPr/>
          <p:nvPr/>
        </p:nvSpPr>
        <p:spPr>
          <a:xfrm rot="16200000">
            <a:off x="2299864" y="728888"/>
            <a:ext cx="4327960" cy="7250168"/>
          </a:xfrm>
          <a:prstGeom prst="curv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29A3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415613"/>
            <a:ext cx="1312333" cy="952500"/>
          </a:xfrm>
          <a:prstGeom prst="rect">
            <a:avLst/>
          </a:prstGeom>
          <a:solidFill>
            <a:schemeClr val="accent1">
              <a:alpha val="7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86200" y="3309610"/>
            <a:ext cx="1295400" cy="523220"/>
          </a:xfrm>
          <a:prstGeom prst="rect">
            <a:avLst/>
          </a:prstGeom>
          <a:solidFill>
            <a:srgbClr val="00B050">
              <a:alpha val="5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err="1" smtClean="0">
                <a:latin typeface="Arial Narrow" pitchFamily="34" charset="0"/>
              </a:rPr>
              <a:t>Te</a:t>
            </a:r>
            <a:r>
              <a:rPr lang="en-US" sz="1400" b="1" smtClean="0">
                <a:latin typeface="Arial Narrow" pitchFamily="34" charset="0"/>
              </a:rPr>
              <a:t> </a:t>
            </a:r>
            <a:r>
              <a:rPr lang="en-US" sz="1400" b="1" err="1" smtClean="0">
                <a:latin typeface="Arial Narrow" pitchFamily="34" charset="0"/>
              </a:rPr>
              <a:t>dhena</a:t>
            </a:r>
            <a:endParaRPr lang="en-US" sz="1400" b="1" smtClean="0">
              <a:latin typeface="Arial Narrow" pitchFamily="34" charset="0"/>
            </a:endParaRPr>
          </a:p>
          <a:p>
            <a:pPr algn="ctr"/>
            <a:r>
              <a:rPr lang="en-US" sz="1400" b="1" err="1" smtClean="0">
                <a:latin typeface="Arial Narrow" pitchFamily="34" charset="0"/>
              </a:rPr>
              <a:t>klimatike</a:t>
            </a:r>
            <a:endParaRPr lang="en-US" sz="1400" b="1" smtClean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676400"/>
            <a:ext cx="8001000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Narrow" pitchFamily="34" charset="0"/>
              </a:rPr>
              <a:t>INVENTARI I STOKUT TË NDËRTESAVE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9364" y="2590800"/>
            <a:ext cx="128423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err="1" smtClean="0">
                <a:latin typeface="Arial Narrow" pitchFamily="34" charset="0"/>
              </a:rPr>
              <a:t>Ndertesat</a:t>
            </a:r>
            <a:r>
              <a:rPr lang="en-US" sz="1400" b="1" smtClean="0">
                <a:latin typeface="Arial Narrow" pitchFamily="34" charset="0"/>
              </a:rPr>
              <a:t> </a:t>
            </a:r>
          </a:p>
          <a:p>
            <a:pPr algn="ctr"/>
            <a:r>
              <a:rPr lang="en-US" sz="1400" b="1" err="1" smtClean="0">
                <a:latin typeface="Arial Narrow" pitchFamily="34" charset="0"/>
              </a:rPr>
              <a:t>referente</a:t>
            </a:r>
            <a:endParaRPr lang="en-US" sz="1400" b="1" smtClean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2590800"/>
            <a:ext cx="178927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err="1" smtClean="0">
                <a:latin typeface="Arial Narrow" pitchFamily="34" charset="0"/>
              </a:rPr>
              <a:t>Metodologjia</a:t>
            </a:r>
            <a:r>
              <a:rPr lang="en-US" sz="1400" b="1" smtClean="0">
                <a:latin typeface="Arial Narrow" pitchFamily="34" charset="0"/>
              </a:rPr>
              <a:t> e </a:t>
            </a:r>
          </a:p>
          <a:p>
            <a:pPr algn="ctr"/>
            <a:r>
              <a:rPr lang="en-US" sz="1400" b="1" err="1" smtClean="0">
                <a:latin typeface="Arial Narrow" pitchFamily="34" charset="0"/>
              </a:rPr>
              <a:t>Llogaritjeve</a:t>
            </a:r>
            <a:r>
              <a:rPr lang="en-US" sz="1400" b="1" smtClean="0">
                <a:latin typeface="Arial Narrow" pitchFamily="34" charset="0"/>
              </a:rPr>
              <a:t> </a:t>
            </a:r>
            <a:r>
              <a:rPr lang="en-US" sz="1400" b="1" err="1" smtClean="0">
                <a:latin typeface="Arial Narrow" pitchFamily="34" charset="0"/>
              </a:rPr>
              <a:t>te</a:t>
            </a:r>
            <a:r>
              <a:rPr lang="en-US" sz="1400" b="1" smtClean="0">
                <a:latin typeface="Arial Narrow" pitchFamily="34" charset="0"/>
              </a:rPr>
              <a:t> PEN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419600"/>
            <a:ext cx="109196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latin typeface="Arial Narrow" pitchFamily="34" charset="0"/>
              </a:rPr>
              <a:t>3. Potenciali </a:t>
            </a:r>
          </a:p>
          <a:p>
            <a:pPr algn="ctr"/>
            <a:r>
              <a:rPr lang="en-US" sz="1400" b="1" err="1" smtClean="0">
                <a:latin typeface="Arial Narrow" pitchFamily="34" charset="0"/>
              </a:rPr>
              <a:t>kursimeve</a:t>
            </a:r>
            <a:endParaRPr lang="en-US" sz="1400" b="1" smtClean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4419600"/>
            <a:ext cx="136029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latin typeface="Arial Narrow" pitchFamily="34" charset="0"/>
              </a:rPr>
              <a:t>5. Kerkesat</a:t>
            </a:r>
          </a:p>
          <a:p>
            <a:pPr algn="ctr"/>
            <a:r>
              <a:rPr lang="en-US" sz="1400" b="1" err="1" smtClean="0">
                <a:latin typeface="Arial Narrow" pitchFamily="34" charset="0"/>
              </a:rPr>
              <a:t>minimale</a:t>
            </a:r>
            <a:r>
              <a:rPr lang="en-US" sz="1400" b="1" smtClean="0">
                <a:latin typeface="Arial Narrow" pitchFamily="34" charset="0"/>
              </a:rPr>
              <a:t> </a:t>
            </a:r>
            <a:r>
              <a:rPr lang="en-US" sz="1400" b="1" err="1" smtClean="0">
                <a:latin typeface="Arial Narrow" pitchFamily="34" charset="0"/>
              </a:rPr>
              <a:t>te</a:t>
            </a:r>
            <a:r>
              <a:rPr lang="en-US" sz="1400" b="1" smtClean="0">
                <a:latin typeface="Arial Narrow" pitchFamily="34" charset="0"/>
              </a:rPr>
              <a:t> PEN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62400" y="4953000"/>
            <a:ext cx="1325375" cy="523220"/>
          </a:xfrm>
          <a:prstGeom prst="rect">
            <a:avLst/>
          </a:prstGeom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latin typeface="Arial Narrow" pitchFamily="34" charset="0"/>
              </a:rPr>
              <a:t>6. Çertifikimi </a:t>
            </a:r>
            <a:r>
              <a:rPr lang="en-US" sz="1400" b="1" err="1" smtClean="0">
                <a:latin typeface="Arial Narrow" pitchFamily="34" charset="0"/>
              </a:rPr>
              <a:t>i</a:t>
            </a:r>
            <a:r>
              <a:rPr lang="en-US" sz="1400" b="1" smtClean="0">
                <a:latin typeface="Arial Narrow" pitchFamily="34" charset="0"/>
              </a:rPr>
              <a:t> </a:t>
            </a:r>
          </a:p>
          <a:p>
            <a:pPr algn="ctr"/>
            <a:r>
              <a:rPr lang="en-US" sz="1400" b="1" smtClean="0">
                <a:latin typeface="Arial Narrow" pitchFamily="34" charset="0"/>
              </a:rPr>
              <a:t>PEN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0400" y="5791200"/>
            <a:ext cx="1516361" cy="523220"/>
          </a:xfrm>
          <a:prstGeom prst="rect">
            <a:avLst/>
          </a:prstGeom>
          <a:solidFill>
            <a:srgbClr val="C4F42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latin typeface="Arial Narrow" pitchFamily="34" charset="0"/>
              </a:rPr>
              <a:t>7. Auditi  </a:t>
            </a:r>
            <a:r>
              <a:rPr lang="en-US" sz="1400" b="1" err="1" smtClean="0">
                <a:latin typeface="Arial Narrow" pitchFamily="34" charset="0"/>
              </a:rPr>
              <a:t>i</a:t>
            </a:r>
            <a:endParaRPr lang="en-US" sz="1400" b="1" smtClean="0">
              <a:latin typeface="Arial Narrow" pitchFamily="34" charset="0"/>
            </a:endParaRPr>
          </a:p>
          <a:p>
            <a:pPr algn="ctr"/>
            <a:r>
              <a:rPr lang="en-US" sz="1400" b="1" err="1" smtClean="0">
                <a:latin typeface="Arial Narrow" pitchFamily="34" charset="0"/>
              </a:rPr>
              <a:t>energjise</a:t>
            </a:r>
            <a:endParaRPr lang="en-US" sz="1400" b="1" smtClean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6019800"/>
            <a:ext cx="25908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err="1" smtClean="0">
                <a:latin typeface="Arial Narrow" pitchFamily="34" charset="0"/>
              </a:rPr>
              <a:t>Trajnimi</a:t>
            </a:r>
            <a:r>
              <a:rPr lang="en-US" sz="1400" b="1" smtClean="0">
                <a:latin typeface="Arial Narrow" pitchFamily="34" charset="0"/>
              </a:rPr>
              <a:t> </a:t>
            </a:r>
            <a:r>
              <a:rPr lang="en-US" sz="1400" b="1" err="1" smtClean="0">
                <a:latin typeface="Arial Narrow" pitchFamily="34" charset="0"/>
              </a:rPr>
              <a:t>dhe</a:t>
            </a:r>
            <a:r>
              <a:rPr lang="en-US" sz="1400" b="1" smtClean="0">
                <a:latin typeface="Arial Narrow" pitchFamily="34" charset="0"/>
              </a:rPr>
              <a:t> </a:t>
            </a:r>
            <a:r>
              <a:rPr lang="en-US" sz="1400" b="1" err="1" smtClean="0">
                <a:latin typeface="Arial Narrow" pitchFamily="34" charset="0"/>
              </a:rPr>
              <a:t>Çertifikimi</a:t>
            </a:r>
            <a:r>
              <a:rPr lang="en-US" sz="1400" b="1" smtClean="0">
                <a:latin typeface="Arial Narrow" pitchFamily="34" charset="0"/>
              </a:rPr>
              <a:t> </a:t>
            </a:r>
          </a:p>
          <a:p>
            <a:pPr algn="ctr"/>
            <a:r>
              <a:rPr lang="en-US" sz="1400" b="1" smtClean="0">
                <a:latin typeface="Arial Narrow" pitchFamily="34" charset="0"/>
              </a:rPr>
              <a:t>I </a:t>
            </a:r>
            <a:r>
              <a:rPr lang="en-US" sz="1400" b="1" err="1" smtClean="0">
                <a:latin typeface="Arial Narrow" pitchFamily="34" charset="0"/>
              </a:rPr>
              <a:t>Eksperteve</a:t>
            </a:r>
            <a:endParaRPr lang="en-US" sz="1400" b="1" smtClean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0308" y="4572000"/>
            <a:ext cx="950901" cy="95410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b="1" err="1" smtClean="0">
                <a:latin typeface="Arial Narrow" pitchFamily="34" charset="0"/>
              </a:rPr>
              <a:t>Sistemi</a:t>
            </a:r>
            <a:r>
              <a:rPr lang="en-US" sz="1400" b="1" smtClean="0">
                <a:latin typeface="Arial Narrow" pitchFamily="34" charset="0"/>
              </a:rPr>
              <a:t> </a:t>
            </a:r>
            <a:r>
              <a:rPr lang="en-US" sz="1400" b="1" err="1" smtClean="0">
                <a:latin typeface="Arial Narrow" pitchFamily="34" charset="0"/>
              </a:rPr>
              <a:t>i</a:t>
            </a:r>
            <a:r>
              <a:rPr lang="en-US" sz="1400" b="1" smtClean="0">
                <a:latin typeface="Arial Narrow" pitchFamily="34" charset="0"/>
              </a:rPr>
              <a:t> </a:t>
            </a:r>
          </a:p>
          <a:p>
            <a:pPr algn="ctr"/>
            <a:r>
              <a:rPr lang="en-US" sz="1400" b="1" err="1" smtClean="0">
                <a:latin typeface="Arial Narrow" pitchFamily="34" charset="0"/>
              </a:rPr>
              <a:t>kontrollit</a:t>
            </a:r>
            <a:endParaRPr lang="en-US" sz="1400" b="1" smtClean="0">
              <a:latin typeface="Arial Narrow" pitchFamily="34" charset="0"/>
            </a:endParaRPr>
          </a:p>
          <a:p>
            <a:pPr algn="ctr"/>
            <a:r>
              <a:rPr lang="en-US" sz="1400" b="1" err="1" smtClean="0">
                <a:latin typeface="Arial Narrow" pitchFamily="34" charset="0"/>
              </a:rPr>
              <a:t>dhe</a:t>
            </a:r>
            <a:r>
              <a:rPr lang="en-US" sz="1400" b="1" smtClean="0">
                <a:latin typeface="Arial Narrow" pitchFamily="34" charset="0"/>
              </a:rPr>
              <a:t> </a:t>
            </a:r>
          </a:p>
          <a:p>
            <a:pPr algn="ctr"/>
            <a:r>
              <a:rPr lang="en-US" sz="1400" b="1" err="1" smtClean="0">
                <a:latin typeface="Arial Narrow" pitchFamily="34" charset="0"/>
              </a:rPr>
              <a:t>regjistrimit</a:t>
            </a:r>
            <a:endParaRPr lang="en-US" sz="1400" b="1" smtClean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6086673" y="4086026"/>
            <a:ext cx="4639051" cy="276999"/>
          </a:xfrm>
          <a:prstGeom prst="rect">
            <a:avLst/>
          </a:prstGeom>
          <a:solidFill>
            <a:srgbClr val="E6E88A">
              <a:alpha val="81000"/>
            </a:srgbClr>
          </a:solidFill>
          <a:ln>
            <a:solidFill>
              <a:srgbClr val="D7BF9B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Mbeshtetje</a:t>
            </a:r>
            <a:r>
              <a:rPr lang="en-US" sz="1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 me Standarte </a:t>
            </a:r>
            <a:r>
              <a:rPr lang="en-US" sz="1200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Europiane</a:t>
            </a:r>
            <a:r>
              <a:rPr lang="en-US" sz="1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1200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dhe</a:t>
            </a:r>
            <a:r>
              <a:rPr lang="en-US" sz="1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1200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Kombetare</a:t>
            </a:r>
            <a:endParaRPr lang="en-US" sz="1200" b="1" cap="all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5029200"/>
            <a:ext cx="126989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latin typeface="Arial Narrow" pitchFamily="34" charset="0"/>
              </a:rPr>
              <a:t>8. Inspektimet </a:t>
            </a:r>
          </a:p>
          <a:p>
            <a:pPr algn="ctr"/>
            <a:r>
              <a:rPr lang="en-US" sz="1400" b="1" smtClean="0">
                <a:latin typeface="Arial Narrow" pitchFamily="34" charset="0"/>
              </a:rPr>
              <a:t>e HVAC-se</a:t>
            </a:r>
          </a:p>
        </p:txBody>
      </p:sp>
      <p:sp>
        <p:nvSpPr>
          <p:cNvPr id="89" name="Rectangle 88"/>
          <p:cNvSpPr/>
          <p:nvPr/>
        </p:nvSpPr>
        <p:spPr>
          <a:xfrm>
            <a:off x="849364" y="1122402"/>
            <a:ext cx="6934200" cy="36933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err="1" smtClean="0"/>
              <a:t>Vështrim</a:t>
            </a:r>
            <a:r>
              <a:rPr lang="en-US" smtClean="0"/>
              <a:t> </a:t>
            </a:r>
            <a:r>
              <a:rPr lang="en-US" err="1" smtClean="0"/>
              <a:t>mbi</a:t>
            </a:r>
            <a:r>
              <a:rPr lang="en-US" smtClean="0"/>
              <a:t> </a:t>
            </a:r>
            <a:r>
              <a:rPr lang="en-US" err="1" smtClean="0"/>
              <a:t>strukturen</a:t>
            </a:r>
            <a:r>
              <a:rPr lang="en-US" smtClean="0"/>
              <a:t> </a:t>
            </a:r>
            <a:r>
              <a:rPr lang="en-US" err="1" smtClean="0"/>
              <a:t>qe</a:t>
            </a:r>
            <a:r>
              <a:rPr lang="en-US" smtClean="0"/>
              <a:t> </a:t>
            </a:r>
            <a:r>
              <a:rPr lang="en-US" err="1" smtClean="0"/>
              <a:t>rrjedh</a:t>
            </a:r>
            <a:r>
              <a:rPr lang="en-US" smtClean="0"/>
              <a:t> </a:t>
            </a:r>
            <a:r>
              <a:rPr lang="en-US" err="1" smtClean="0"/>
              <a:t>nga</a:t>
            </a:r>
            <a:r>
              <a:rPr lang="en-US" smtClean="0"/>
              <a:t> </a:t>
            </a:r>
            <a:r>
              <a:rPr lang="en-US" err="1" smtClean="0"/>
              <a:t>Direktiva</a:t>
            </a:r>
            <a:endParaRPr lang="en-US" smtClean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85800" y="1981200"/>
            <a:ext cx="0" cy="243840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295400" y="1981200"/>
            <a:ext cx="0" cy="60960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295400" y="3124200"/>
            <a:ext cx="2" cy="30480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2971800" y="3124200"/>
            <a:ext cx="6973" cy="31498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295400" y="3429000"/>
            <a:ext cx="16764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981200" y="3429000"/>
            <a:ext cx="0" cy="60960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295400" y="4038600"/>
            <a:ext cx="12192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295400" y="4038600"/>
            <a:ext cx="0" cy="38100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514600" y="4038600"/>
            <a:ext cx="0" cy="38100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3581400" y="4495800"/>
            <a:ext cx="914400" cy="1588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505200" y="3124200"/>
            <a:ext cx="0" cy="266700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181600" y="5181600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>
            <a:off x="6553200" y="5181600"/>
            <a:ext cx="36299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3" idx="0"/>
          </p:cNvCxnSpPr>
          <p:nvPr/>
        </p:nvCxnSpPr>
        <p:spPr>
          <a:xfrm rot="5400000" flipH="1" flipV="1">
            <a:off x="5943600" y="5791200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6096000" y="1981200"/>
            <a:ext cx="0" cy="2590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971800" y="4038600"/>
            <a:ext cx="0" cy="38100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971800" y="4038600"/>
            <a:ext cx="10668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6"/>
          <p:cNvSpPr txBox="1">
            <a:spLocks/>
          </p:cNvSpPr>
          <p:nvPr/>
        </p:nvSpPr>
        <p:spPr>
          <a:xfrm>
            <a:off x="187355" y="152400"/>
            <a:ext cx="8610600" cy="609600"/>
          </a:xfrm>
          <a:prstGeom prst="rect">
            <a:avLst/>
          </a:prstGeom>
          <a:solidFill>
            <a:srgbClr val="FFFFFF">
              <a:shade val="85000"/>
              <a:alpha val="36000"/>
            </a:srgbClr>
          </a:solidFill>
        </p:spPr>
        <p:txBody>
          <a:bodyPr vert="horz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Performanca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Energjetike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në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Ndërtesat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e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Reja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dhe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të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Rinovuara</a:t>
            </a:r>
            <a: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en-US" sz="16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ne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Kuadrin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e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Transpozimit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të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Ligjit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për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Eficencën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e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Energjisë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në</a:t>
            </a:r>
            <a:r>
              <a:rPr kumimoji="0" lang="en-US" sz="1200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ras Light ITC" panose="020B0402030504020804" pitchFamily="34" charset="0"/>
                <a:ea typeface="+mj-ea"/>
                <a:cs typeface="Times New Roman" panose="02020603050405020304" pitchFamily="18" charset="0"/>
              </a:rPr>
              <a:t>Shqipëri</a:t>
            </a:r>
            <a:endParaRPr kumimoji="0" lang="en-US" sz="1600" i="0" u="none" strike="noStrike" kern="1200" cap="none" spc="0" normalizeH="0" baseline="0" noProof="0">
              <a:ln w="11430">
                <a:solidFill>
                  <a:schemeClr val="tx2">
                    <a:shade val="25000"/>
                    <a:alpha val="7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latin typeface="Eras Light ITC" panose="020B0402030504020804" pitchFamily="34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609600" y="838200"/>
            <a:ext cx="7772400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P030000530">
  <a:themeElements>
    <a:clrScheme name="연꽃 당초 무늬">
      <a:dk1>
        <a:sysClr val="windowText" lastClr="000000"/>
      </a:dk1>
      <a:lt1>
        <a:sysClr val="window" lastClr="FFFFFF"/>
      </a:lt1>
      <a:dk2>
        <a:srgbClr val="466571"/>
      </a:dk2>
      <a:lt2>
        <a:srgbClr val="EFEFE7"/>
      </a:lt2>
      <a:accent1>
        <a:srgbClr val="D87D3A"/>
      </a:accent1>
      <a:accent2>
        <a:srgbClr val="7F8792"/>
      </a:accent2>
      <a:accent3>
        <a:srgbClr val="B5AD67"/>
      </a:accent3>
      <a:accent4>
        <a:srgbClr val="61A9B8"/>
      </a:accent4>
      <a:accent5>
        <a:srgbClr val="AB7350"/>
      </a:accent5>
      <a:accent6>
        <a:srgbClr val="889C6F"/>
      </a:accent6>
      <a:hlink>
        <a:srgbClr val="F76B04"/>
      </a:hlink>
      <a:folHlink>
        <a:srgbClr val="A3A395"/>
      </a:folHlink>
    </a:clrScheme>
    <a:fontScheme name="연꽃 당초 무늬">
      <a:maj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5000"/>
                <a:hueMod val="100000"/>
                <a:satMod val="100000"/>
              </a:schemeClr>
            </a:gs>
          </a:gsLst>
          <a:path path="circle">
            <a:fillToRect t="45000" r="100000" b="45000"/>
          </a:path>
        </a:gradFill>
        <a:blipFill>
          <a:blip xmlns:r="http://schemas.openxmlformats.org/officeDocument/2006/relationships" r:embed="rId1">
            <a:duotone>
              <a:srgbClr val="000000">
                <a:alpha val="27450"/>
              </a:srgbClr>
              <a:schemeClr val="phClr">
                <a:tint val="7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b="1" dirty="0" smtClean="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6310925-C461-4876-A57A-097F856B8A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4716</TotalTime>
  <Words>933</Words>
  <Application>Microsoft Office PowerPoint</Application>
  <PresentationFormat>On-screen Show (4:3)</PresentationFormat>
  <Paragraphs>198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TP030000530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Fastech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EPBD - Energy Performance Building Directive  DPEB - Direktiva per Performancen Energjetike ne Banesa</dc:title>
  <dc:creator>gjergji_simaku</dc:creator>
  <cp:lastModifiedBy>Doris Andoni</cp:lastModifiedBy>
  <cp:revision>422</cp:revision>
  <dcterms:created xsi:type="dcterms:W3CDTF">2012-05-02T08:14:51Z</dcterms:created>
  <dcterms:modified xsi:type="dcterms:W3CDTF">2014-07-03T12:12:07Z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TC300005309990</vt:lpwstr>
  </property>
</Properties>
</file>