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11" r:id="rId4"/>
    <p:sldId id="312" r:id="rId5"/>
    <p:sldId id="313" r:id="rId6"/>
    <p:sldId id="314" r:id="rId7"/>
    <p:sldId id="262" r:id="rId8"/>
    <p:sldId id="263" r:id="rId9"/>
    <p:sldId id="264" r:id="rId10"/>
    <p:sldId id="265" r:id="rId11"/>
    <p:sldId id="316" r:id="rId12"/>
    <p:sldId id="261" r:id="rId13"/>
    <p:sldId id="307" r:id="rId14"/>
    <p:sldId id="318" r:id="rId15"/>
    <p:sldId id="268" r:id="rId16"/>
    <p:sldId id="315" r:id="rId17"/>
    <p:sldId id="269" r:id="rId18"/>
    <p:sldId id="317" r:id="rId19"/>
    <p:sldId id="271" r:id="rId20"/>
    <p:sldId id="320" r:id="rId21"/>
    <p:sldId id="319" r:id="rId22"/>
    <p:sldId id="274" r:id="rId23"/>
    <p:sldId id="272" r:id="rId24"/>
    <p:sldId id="273" r:id="rId25"/>
    <p:sldId id="275" r:id="rId26"/>
    <p:sldId id="276" r:id="rId27"/>
    <p:sldId id="277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9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WORKSHOP</a:t>
            </a:r>
            <a:b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Universiteti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POLIS –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Maj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2014</a:t>
            </a:r>
            <a:endParaRPr 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kliton\Documents\Klitoni\Izoterm\PROJEKTE\FOTO\foto ndertese izoterm\New Folder\DSC00228.JPG"/>
          <p:cNvPicPr>
            <a:picLocks noChangeAspect="1" noChangeArrowheads="1"/>
          </p:cNvPicPr>
          <p:nvPr/>
        </p:nvPicPr>
        <p:blipFill>
          <a:blip r:embed="rId3" cstate="print"/>
          <a:srcRect b="21112"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ECODESIGN</a:t>
            </a:r>
            <a:endParaRPr lang="en-US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http://t1.ftcdn.net/jpg/00/39/98/94/400_F_39989407_CO7uSn1I1kcppchzxgAIAmrcMHl6gNq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962400"/>
            <a:ext cx="2819400" cy="2819400"/>
          </a:xfrm>
          <a:prstGeom prst="rect">
            <a:avLst/>
          </a:prstGeom>
          <a:noFill/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33400" y="1600200"/>
            <a:ext cx="72390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4488" marR="0" lvl="0" indent="-225425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sq-A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Termoizolimi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me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polisterol</a:t>
            </a:r>
            <a:r>
              <a:rPr kumimoji="0" lang="sq-A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688975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Prodhohet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teknologji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konsum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ulet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energjie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88975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Nuk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permban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lende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demshme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HCFC &amp; CFC</a:t>
            </a:r>
          </a:p>
          <a:p>
            <a:pPr marL="688975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Nuk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ndot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ambientin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88975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riciklueshem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69913" marR="0" lvl="0" indent="-22542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ECODESIGN</a:t>
            </a:r>
            <a:endParaRPr lang="en-US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38200" y="1447800"/>
            <a:ext cx="75438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Termoizolimi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me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polisterol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eshte</a:t>
            </a:r>
            <a:r>
              <a:rPr kumimoji="0" lang="sq-A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sq-AL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rentabel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sepse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mundeson</a:t>
            </a:r>
            <a:r>
              <a:rPr kumimoji="0" lang="sq-AL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qe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konsumi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sq-AL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sq-AL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nergjise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per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ngrohje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ftohje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sq-AL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 arrije</a:t>
            </a:r>
            <a:r>
              <a:rPr lang="sq-AL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 ≤50kWh/m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cs typeface="Times New Roman"/>
              </a:rPr>
              <a:t>²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ne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vit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sq-AL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duke ruajtur standartet  e duhura.</a:t>
            </a:r>
            <a:endParaRPr kumimoji="0" lang="en-US" sz="20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88" lvl="0" indent="-1588" algn="just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2000" b="1" baseline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Kjo</a:t>
            </a:r>
            <a:r>
              <a:rPr lang="en-US" sz="2000" b="1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baseline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mundeson</a:t>
            </a:r>
            <a:r>
              <a:rPr lang="en-US" sz="2000" b="1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baseline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uljen</a:t>
            </a:r>
            <a:r>
              <a:rPr lang="en-US" sz="2000" b="1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2000" b="1" baseline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emetimit</a:t>
            </a:r>
            <a:r>
              <a:rPr lang="en-US" sz="2000" b="1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baseline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2000" b="1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q-AL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sq-AL" sz="2000" b="1" dirty="0" smtClean="0">
                <a:solidFill>
                  <a:srgbClr val="002060"/>
                </a:solidFill>
                <a:cs typeface="Calibri"/>
              </a:rPr>
              <a:t>₂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per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prodhimin</a:t>
            </a:r>
            <a:r>
              <a:rPr lang="sq-AL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energjise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q-AL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Llogaritet qe per 1kwh te prodhuar 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</a:t>
            </a:r>
            <a:r>
              <a:rPr lang="sq-AL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TEC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-e </a:t>
            </a:r>
            <a:r>
              <a:rPr lang="sq-AL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 </a:t>
            </a:r>
            <a:r>
              <a:rPr lang="sq-AL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lende fosile) emetohe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sq-AL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rreth 600gr CO</a:t>
            </a:r>
            <a:r>
              <a:rPr lang="sq-AL" sz="2000" b="1" dirty="0" smtClean="0">
                <a:solidFill>
                  <a:srgbClr val="002060"/>
                </a:solidFill>
                <a:latin typeface="Calibri"/>
                <a:cs typeface="Calibri"/>
              </a:rPr>
              <a:t>₂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69913" marR="0" lvl="0" indent="-22542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667000"/>
            <a:ext cx="7391400" cy="3975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POLISTEROLI – EPS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447800"/>
            <a:ext cx="6172200" cy="4953000"/>
          </a:xfrm>
        </p:spPr>
        <p:txBody>
          <a:bodyPr>
            <a:normAutofit fontScale="92500" lnSpcReduction="10000"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</a:pP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Cfare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EPS? Si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prodhohet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është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një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material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pastër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polimer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qëndrueshëm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kohë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EPS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prodhohet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difuzimi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gazit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pentan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në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një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material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që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ka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për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bazë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polistirenin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cili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perpunohet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avull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duke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formuar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kokrrizat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EPS.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Gazi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pentan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zgjerohet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temperatura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larte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avullit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krijon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keshtu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qeliza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vogla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mbyllura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Keto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qeliza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permbajne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ajer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40 here 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shume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volumi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fillestar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qelizes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4488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EPS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toksik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,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permban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CFC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HCFC (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kloroflurokarbure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hidroflurokarbure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),</a:t>
            </a:r>
            <a:r>
              <a:rPr lang="sq-AL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demton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ozonin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totalisht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inert.</a:t>
            </a: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ballsbox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002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kokos kokos"/>
          <p:cNvPicPr>
            <a:picLocks noChangeAspect="1" noChangeArrowheads="1"/>
          </p:cNvPicPr>
          <p:nvPr/>
        </p:nvPicPr>
        <p:blipFill>
          <a:blip r:embed="rId4"/>
          <a:srcRect r="2290"/>
          <a:stretch>
            <a:fillRect/>
          </a:stretch>
        </p:blipFill>
        <p:spPr bwMode="auto">
          <a:xfrm>
            <a:off x="304800" y="4300537"/>
            <a:ext cx="24384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POLISTEROLI – EPS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76400"/>
            <a:ext cx="4800600" cy="4953000"/>
          </a:xfrm>
        </p:spPr>
        <p:txBody>
          <a:bodyPr>
            <a:normAutofit/>
          </a:bodyPr>
          <a:lstStyle/>
          <a:p>
            <a:pPr marL="120650" indent="-1588" algn="l">
              <a:lnSpc>
                <a:spcPct val="150000"/>
              </a:lnSpc>
              <a:spcAft>
                <a:spcPts val="1200"/>
              </a:spcAft>
            </a:pP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Prodhimi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polisterolit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IZOTERM</a:t>
            </a:r>
            <a:r>
              <a:rPr lang="en-US" sz="1800" b="1" baseline="30000" dirty="0" smtClean="0">
                <a:solidFill>
                  <a:srgbClr val="002060"/>
                </a:solidFill>
              </a:rPr>
              <a:t>® 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certifikuar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ISO 9001:2008</a:t>
            </a: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Cdo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produkt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realizohet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duke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iu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referuar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menyre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rigoroze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Normes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Europiane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13163</a:t>
            </a:r>
            <a:endParaRPr lang="en-US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Cdo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parameter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polisterolit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rezistenca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shtypje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rezistenca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terheqje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vecanerisht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koeficienti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percjellshmerise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termike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referohet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normes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europiane</a:t>
            </a:r>
            <a:endParaRPr lang="en-US" sz="1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4197" y="1600200"/>
            <a:ext cx="3457402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POLISTEROLI – EPS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www.case-badges.com/images/CE-mark-labels-stickers-0.5-1.jpg"/>
          <p:cNvPicPr>
            <a:picLocks noChangeAspect="1" noChangeArrowheads="1"/>
          </p:cNvPicPr>
          <p:nvPr/>
        </p:nvPicPr>
        <p:blipFill>
          <a:blip r:embed="rId3"/>
          <a:srcRect l="2222" t="31111" r="51111" b="42222"/>
          <a:stretch>
            <a:fillRect/>
          </a:stretch>
        </p:blipFill>
        <p:spPr bwMode="auto">
          <a:xfrm>
            <a:off x="5486400" y="1611086"/>
            <a:ext cx="3448052" cy="1970314"/>
          </a:xfrm>
          <a:prstGeom prst="rect">
            <a:avLst/>
          </a:prstGeom>
          <a:noFill/>
        </p:spPr>
      </p:pic>
      <p:pic>
        <p:nvPicPr>
          <p:cNvPr id="67586" name="Picture 2" descr="http://ak5.picdn.net/shutterstock/videos/3411575/preview/stock-footage-eu-flag-on-white-background.jpg"/>
          <p:cNvPicPr>
            <a:picLocks noChangeAspect="1" noChangeArrowheads="1"/>
          </p:cNvPicPr>
          <p:nvPr/>
        </p:nvPicPr>
        <p:blipFill>
          <a:blip r:embed="rId4"/>
          <a:srcRect l="6972" r="26096"/>
          <a:stretch>
            <a:fillRect/>
          </a:stretch>
        </p:blipFill>
        <p:spPr bwMode="auto">
          <a:xfrm flipH="1">
            <a:off x="5257800" y="3505200"/>
            <a:ext cx="3657600" cy="3060193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76400"/>
            <a:ext cx="4800600" cy="4953000"/>
          </a:xfrm>
        </p:spPr>
        <p:txBody>
          <a:bodyPr>
            <a:normAutofit/>
          </a:bodyPr>
          <a:lstStyle/>
          <a:p>
            <a:pPr marL="120650" indent="-1588" algn="l">
              <a:lnSpc>
                <a:spcPct val="150000"/>
              </a:lnSpc>
              <a:spcAft>
                <a:spcPts val="1200"/>
              </a:spcAft>
            </a:pP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Tashme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produktet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IZOTERM</a:t>
            </a:r>
            <a:r>
              <a:rPr lang="en-US" sz="2000" b="1" baseline="30000" dirty="0" smtClean="0">
                <a:solidFill>
                  <a:srgbClr val="002060"/>
                </a:solidFill>
              </a:rPr>
              <a:t>® 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jane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certifkuara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</a:t>
            </a:r>
          </a:p>
          <a:p>
            <a:pPr marL="120650" indent="-1588" algn="l">
              <a:lnSpc>
                <a:spcPct val="150000"/>
              </a:lnSpc>
              <a:spcBef>
                <a:spcPts val="0"/>
              </a:spcBef>
            </a:pPr>
            <a:endParaRPr lang="en-US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20650" indent="-1588" algn="just">
              <a:lnSpc>
                <a:spcPct val="200000"/>
              </a:lnSpc>
              <a:spcAft>
                <a:spcPts val="1200"/>
              </a:spcAft>
            </a:pP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Ky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certifikim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garanton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konformitetin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prodhimeve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tona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normativat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Bashkimit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Europian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fuqi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20650" indent="-1588" algn="just">
              <a:lnSpc>
                <a:spcPct val="200000"/>
              </a:lnSpc>
              <a:spcAft>
                <a:spcPts val="1200"/>
              </a:spcAft>
            </a:pP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Gjithashtu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domosdoshme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pervec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jene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certifikuara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CE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gjithe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produktet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tjera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sistemit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POLISTEROLI – EPS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8686800" cy="838200"/>
          </a:xfrm>
        </p:spPr>
        <p:txBody>
          <a:bodyPr>
            <a:normAutofit fontScale="55000" lnSpcReduction="20000"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IZOTERM</a:t>
            </a:r>
            <a:r>
              <a:rPr lang="en-US" sz="2500" b="1" baseline="30000" dirty="0" smtClean="0">
                <a:solidFill>
                  <a:srgbClr val="002060"/>
                </a:solidFill>
              </a:rPr>
              <a:t>®  </a:t>
            </a:r>
            <a:r>
              <a:rPr lang="it-IT" sz="2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realizon prodhimin duke iu referuar klasifikimit te percaktuar ne normen europiane EN13163 </a:t>
            </a:r>
            <a:endParaRPr lang="en-US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Group 70"/>
          <p:cNvGraphicFramePr>
            <a:graphicFrameLocks noGrp="1"/>
          </p:cNvGraphicFramePr>
          <p:nvPr/>
        </p:nvGraphicFramePr>
        <p:xfrm>
          <a:off x="533401" y="2590800"/>
          <a:ext cx="5486399" cy="342899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142999"/>
                <a:gridCol w="1219200"/>
                <a:gridCol w="1295400"/>
                <a:gridCol w="1828800"/>
              </a:tblGrid>
              <a:tr h="311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EURO KODI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REZISTENCA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REZISTENCA 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PERCJELLSHMERIA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A"/>
                    </a:solidFill>
                  </a:tcPr>
                </a:tc>
              </a:tr>
              <a:tr h="6234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 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NE SHTYPJE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kPa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NE PERKULJE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k</a:t>
                      </a:r>
                      <a:r>
                        <a:rPr kumimoji="0" lang="sq-A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TERMIKE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λ (W/m⁰K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A"/>
                    </a:solidFill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EPS 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-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35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EPS30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30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0.040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EPS 50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75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0.039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EPS 100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100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150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0.03</a:t>
                      </a:r>
                      <a:r>
                        <a:rPr kumimoji="0" lang="sq-A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EPS120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120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170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0.03</a:t>
                      </a:r>
                      <a:r>
                        <a:rPr kumimoji="0" lang="sq-A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6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EPS 150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150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200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0.035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EPS 200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200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250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0.035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EPS 250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250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350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Mincho"/>
                          <a:cs typeface="Times New Roman" pitchFamily="18" charset="0"/>
                        </a:rPr>
                        <a:t>0.034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1" descr="F:\4.JPG"/>
          <p:cNvPicPr>
            <a:picLocks noChangeAspect="1" noChangeArrowheads="1"/>
          </p:cNvPicPr>
          <p:nvPr/>
        </p:nvPicPr>
        <p:blipFill>
          <a:blip r:embed="rId3"/>
          <a:srcRect l="16821"/>
          <a:stretch>
            <a:fillRect/>
          </a:stretch>
        </p:blipFill>
        <p:spPr bwMode="auto">
          <a:xfrm>
            <a:off x="6172200" y="2590800"/>
            <a:ext cx="2666999" cy="347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POLISTEROLI – EPS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8686800" cy="838200"/>
          </a:xfrm>
        </p:spPr>
        <p:txBody>
          <a:bodyPr>
            <a:normAutofit fontScale="55000" lnSpcReduction="20000"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IZOTERM</a:t>
            </a:r>
            <a:r>
              <a:rPr lang="en-US" sz="2500" b="1" baseline="30000" dirty="0" smtClean="0">
                <a:solidFill>
                  <a:srgbClr val="002060"/>
                </a:solidFill>
              </a:rPr>
              <a:t>®  </a:t>
            </a:r>
            <a:r>
              <a:rPr lang="it-IT" sz="2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qe ne vitin 2007 eshte i vetmi prodhues ne Shqiperi qe kontrollon cilesine rregullisht me ane te analizimit te produktit ne laboratorin e fabrikes</a:t>
            </a:r>
            <a:endParaRPr lang="en-US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kliton\Documents\Klitoni\Izoterm\PROJEKTE\FOTO\foto laboratori\DSC03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590800"/>
            <a:ext cx="280035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kliton\Documents\Klitoni\Izoterm\PROJEKTE\FOTO\foto laboratori\DSC03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590800"/>
            <a:ext cx="4930775" cy="3698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POLISTEROLI – EPS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447800"/>
            <a:ext cx="8382000" cy="4953000"/>
          </a:xfrm>
        </p:spPr>
        <p:txBody>
          <a:bodyPr>
            <a:normAutofit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</a:pP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Avantazhet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polisterolit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EPS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është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një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material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izolues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termik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akustik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lehtë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4488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Perbehet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97-98%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ajer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cila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percakton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aftesine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izoluese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344488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absorbon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rezistent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ndaj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ujit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4488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organik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rrjedhim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ka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rrezik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q-AL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myqe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mikrobe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4488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material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ricklueshem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demton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ambientin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4488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EPS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material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izolues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termoakustik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ligjerurar”ne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gjithe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boten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ne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manualet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literaturen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teknike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POLISTEROLI – EPS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447800"/>
            <a:ext cx="8001000" cy="5181600"/>
          </a:xfrm>
        </p:spPr>
        <p:txBody>
          <a:bodyPr>
            <a:normAutofit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</a:pP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Avantazhet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polisterolit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Pershtatet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lehte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sipas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nevojave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praktike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objekt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4488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demtohet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materialet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ndertimit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betoni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hekuri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llaci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etj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344488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konsiderohet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materiali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termoizolues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mire ne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raportin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cmim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rendiment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4488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kalimin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viteve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ndertesa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peson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asnje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deformim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tkurrje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cilesi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shume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mira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antisizmike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Ruan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parametrat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fillestare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kalimin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viteve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2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pic>
        <p:nvPicPr>
          <p:cNvPr id="36869" name="Picture 5" descr="C:\Users\kliton\Documents\Klitoni\Izoterm\Workshop universitete\Prezantimi\AEA_1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19200"/>
            <a:ext cx="2781300" cy="54737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524000"/>
            <a:ext cx="3581400" cy="26670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Trashesia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polisterolit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per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termoizolim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percaktohet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baze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studimeve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duke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iu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referuar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zonave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klimatike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Shqiperise</a:t>
            </a:r>
            <a:endParaRPr lang="en-U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1200"/>
              </a:spcAft>
            </a:pP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Llogaritja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termoizolimit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duhet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trajtuar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kujdes</a:t>
            </a:r>
            <a:endParaRPr lang="en-U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endParaRPr lang="en-U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20650"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8" name="Picture 4" descr="C:\Users\kliton\Documents\Klitoni\Izoterm\Workshop universitete\Prezantimi\Untitled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1" y="1311753"/>
            <a:ext cx="470766" cy="1812448"/>
          </a:xfrm>
          <a:prstGeom prst="rect">
            <a:avLst/>
          </a:prstGeom>
          <a:noFill/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895600" y="1371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0" algn="just" defTabSz="914400" rtl="0" eaLnBrk="1" fontAlgn="auto" latinLnBrk="0" hangingPunct="1"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5cm – EPS F100</a:t>
            </a:r>
          </a:p>
          <a:p>
            <a:pPr marL="120650" marR="0" lvl="0" indent="0" algn="just" defTabSz="914400" rtl="0" eaLnBrk="1" fontAlgn="auto" latinLnBrk="0" hangingPunct="1"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3cm – EPS GF90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2065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895600" y="1981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0" algn="just" defTabSz="914400" rtl="0" eaLnBrk="1" fontAlgn="auto" latinLnBrk="0" hangingPunct="1"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8cm – EPS F100</a:t>
            </a:r>
          </a:p>
          <a:p>
            <a:pPr marL="120650" marR="0" lvl="0" indent="0" algn="just" defTabSz="914400" rtl="0" eaLnBrk="1" fontAlgn="auto" latinLnBrk="0" hangingPunct="1"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5cm – EPS GF90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2065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895600" y="25908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0" algn="just" defTabSz="914400" rtl="0" eaLnBrk="1" fontAlgn="auto" latinLnBrk="0" hangingPunct="1"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12cm – EPS F100</a:t>
            </a:r>
          </a:p>
          <a:p>
            <a:pPr marL="120650" marR="0" lvl="0" indent="0" algn="just" defTabSz="914400" rtl="0" eaLnBrk="1" fontAlgn="auto" latinLnBrk="0" hangingPunct="1"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8cm – EPS GF90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2065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895600" y="4343400"/>
            <a:ext cx="62484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276600" y="4343400"/>
            <a:ext cx="57150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Investimi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per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termoizolimin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studiuar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mire, me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aplikim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materialeve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me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certifikim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ISO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dhe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CE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jep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mundesine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veteshlyerjes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per 4-5vjet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2065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PROFILI I KOMPANISE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8686800" cy="5105400"/>
          </a:xfrm>
        </p:spPr>
        <p:txBody>
          <a:bodyPr>
            <a:normAutofit/>
          </a:bodyPr>
          <a:lstStyle/>
          <a:p>
            <a:pPr marL="344488" indent="-225425" algn="just">
              <a:lnSpc>
                <a:spcPct val="17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sq-AL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Kompania Alba-Road sh.a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prezente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tregun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shqiptar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Qershori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vitit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1996 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prodhimin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EPS </a:t>
            </a:r>
            <a:r>
              <a:rPr lang="sq-AL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marke</a:t>
            </a:r>
            <a:r>
              <a:rPr lang="sq-AL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IZOTERM</a:t>
            </a:r>
            <a:r>
              <a:rPr lang="en-US" sz="1600" b="1" baseline="30000" dirty="0" smtClean="0">
                <a:solidFill>
                  <a:srgbClr val="002060"/>
                </a:solidFill>
              </a:rPr>
              <a:t>®</a:t>
            </a:r>
          </a:p>
          <a:p>
            <a:pPr marL="344488" indent="-225425" algn="just">
              <a:lnSpc>
                <a:spcPct val="17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Kompania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q-AL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 e profilizuar per Eficiensen Energjise ne Ndertesa.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q-AL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Objektiv i vazhdueshem i saj eshte zgjerimi dhe zhvillimi i tregut nepermjet: njohurive teknike,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produkteve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reja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cilesore</a:t>
            </a:r>
            <a:r>
              <a:rPr lang="sq-AL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dhe teknologjise inovative 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7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IZOTERM</a:t>
            </a:r>
            <a:r>
              <a:rPr lang="en-US" sz="1600" b="1" baseline="30000" dirty="0" smtClean="0">
                <a:solidFill>
                  <a:srgbClr val="002060"/>
                </a:solidFill>
              </a:rPr>
              <a:t>®</a:t>
            </a:r>
            <a:r>
              <a:rPr lang="sq-AL" sz="1600" b="1" dirty="0" smtClean="0">
                <a:solidFill>
                  <a:srgbClr val="002060"/>
                </a:solidFill>
              </a:rPr>
              <a:t> </a:t>
            </a:r>
            <a:r>
              <a:rPr lang="sq-AL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 promotore e te gjitha produkteve te polisterolit si dhe teknologjive te aplikimit  </a:t>
            </a: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 termoizolim dhe </a:t>
            </a:r>
            <a:r>
              <a:rPr lang="sq-AL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funksione te tjera qe sot perdoren gjeresisht ne ndertim etj.</a:t>
            </a:r>
          </a:p>
          <a:p>
            <a:pPr marL="344488" indent="-225425" algn="just">
              <a:lnSpc>
                <a:spcPct val="17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IZOTERM</a:t>
            </a:r>
            <a:r>
              <a:rPr lang="en-US" sz="1600" b="1" baseline="30000" dirty="0" smtClean="0">
                <a:solidFill>
                  <a:srgbClr val="002060"/>
                </a:solidFill>
              </a:rPr>
              <a:t>®</a:t>
            </a: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eshte e çertifikuar me Standardin ISO 9001-2008 dhe </a:t>
            </a:r>
            <a:r>
              <a:rPr lang="sq-AL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 fundmi  produktet tona jane certifikuar me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q-AL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CE.</a:t>
            </a:r>
            <a:endParaRPr lang="it-IT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70000"/>
              </a:lnSpc>
              <a:spcAft>
                <a:spcPts val="1200"/>
              </a:spcAft>
            </a:pPr>
            <a:endParaRPr lang="it-IT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153400" cy="914400"/>
          </a:xfrm>
        </p:spPr>
        <p:txBody>
          <a:bodyPr>
            <a:noAutofit/>
          </a:bodyPr>
          <a:lstStyle/>
          <a:p>
            <a:pPr marL="120650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mund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aplikohet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gjithe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elementet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nderteses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ndertime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reja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ashtu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ekzistuese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spcAft>
                <a:spcPts val="1200"/>
              </a:spcAft>
            </a:pPr>
            <a:endParaRPr lang="en-US" sz="16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3" descr="C:\Users\kliton\AppData\Local\Microsoft\Windows\Temporary Internet Files\Content.Outlook\B40CIB22\40090 (2).jpg"/>
          <p:cNvPicPr>
            <a:picLocks noChangeAspect="1" noChangeArrowheads="1"/>
          </p:cNvPicPr>
          <p:nvPr/>
        </p:nvPicPr>
        <p:blipFill>
          <a:blip r:embed="rId3"/>
          <a:srcRect t="10402" b="6385"/>
          <a:stretch>
            <a:fillRect/>
          </a:stretch>
        </p:blipFill>
        <p:spPr bwMode="auto">
          <a:xfrm>
            <a:off x="1066800" y="2438400"/>
            <a:ext cx="71628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8686800" cy="5105400"/>
          </a:xfrm>
        </p:spPr>
        <p:txBody>
          <a:bodyPr>
            <a:normAutofit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</a:pPr>
            <a:r>
              <a:rPr lang="en-US" sz="18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Sistemet</a:t>
            </a:r>
            <a:r>
              <a:rPr lang="en-US" sz="18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kryesore</a:t>
            </a:r>
            <a:r>
              <a:rPr lang="en-US" sz="18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8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termoizolimit</a:t>
            </a:r>
            <a:r>
              <a:rPr lang="en-US" sz="18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jane</a:t>
            </a:r>
            <a:r>
              <a:rPr lang="en-US" sz="18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688975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fasades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me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sistemin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MANTEL</a:t>
            </a:r>
            <a:r>
              <a:rPr lang="en-US" sz="1800" b="1" baseline="30000" dirty="0" smtClean="0">
                <a:solidFill>
                  <a:srgbClr val="002060"/>
                </a:solidFill>
              </a:rPr>
              <a:t>®</a:t>
            </a:r>
            <a:endParaRPr lang="en-US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88975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mureve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interkap</a:t>
            </a:r>
            <a:r>
              <a:rPr lang="sq-AL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edinne</a:t>
            </a:r>
            <a:endParaRPr lang="en-US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88975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cative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688975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tarracave</a:t>
            </a:r>
            <a:endParaRPr lang="en-US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88975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themeleve</a:t>
            </a:r>
            <a:endParaRPr lang="en-US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88975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sq-AL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Izolime dhe sisteme dekorative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q-AL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IZODEKOR </a:t>
            </a:r>
            <a:endParaRPr lang="en-US" sz="1800" b="1" baseline="30000" dirty="0" smtClean="0">
              <a:solidFill>
                <a:srgbClr val="002060"/>
              </a:solidFill>
            </a:endParaRPr>
          </a:p>
          <a:p>
            <a:pPr marL="688975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 IZOBETON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Aditivato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shtese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perzierjen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betonit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§"/>
            </a:pPr>
            <a:endParaRPr lang="en-US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801688" lvl="1" indent="-225425" algn="just">
              <a:lnSpc>
                <a:spcPct val="150000"/>
              </a:lnSpc>
              <a:spcAft>
                <a:spcPts val="1200"/>
              </a:spcAft>
            </a:pPr>
            <a:endParaRPr lang="en-US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spcAft>
                <a:spcPts val="1200"/>
              </a:spcAft>
            </a:pPr>
            <a:endParaRPr lang="en-US" sz="16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5181600" cy="2133600"/>
          </a:xfrm>
        </p:spPr>
        <p:txBody>
          <a:bodyPr>
            <a:normAutofit fontScale="92500" lnSpcReduction="10000"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</a:pP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Sistemi 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ANTEL</a:t>
            </a:r>
            <a:r>
              <a:rPr lang="en-US" sz="1600" b="1" baseline="30000" dirty="0" smtClean="0">
                <a:solidFill>
                  <a:srgbClr val="002060"/>
                </a:solidFill>
              </a:rPr>
              <a:t>®</a:t>
            </a:r>
            <a:endParaRPr lang="it-IT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22238" indent="6350" algn="just">
              <a:lnSpc>
                <a:spcPct val="150000"/>
              </a:lnSpc>
              <a:spcAft>
                <a:spcPts val="1200"/>
              </a:spcAft>
            </a:pP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Aplikohet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ne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faqen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e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jashtme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te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nderteses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duke e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veshur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gjithe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fasaden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dhe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eviton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maksimalisht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urat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termike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.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Eshte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sistemi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me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i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mire ne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krahasim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me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gjithe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sistemet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e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tjera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te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termoizolimit</a:t>
            </a:r>
            <a:r>
              <a:rPr lang="sq-AL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.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</a:p>
          <a:p>
            <a:pPr marL="344488" indent="-225425" algn="just">
              <a:spcAft>
                <a:spcPts val="1200"/>
              </a:spcAft>
            </a:pPr>
            <a:endParaRPr lang="en-US" sz="16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28600" y="3352800"/>
            <a:ext cx="5181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4488" indent="-225425" algn="just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Elementet e Sistemit 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ANTEL</a:t>
            </a:r>
            <a:r>
              <a:rPr lang="en-US" sz="1600" b="1" baseline="30000" dirty="0" smtClean="0">
                <a:solidFill>
                  <a:srgbClr val="002060"/>
                </a:solidFill>
              </a:rPr>
              <a:t>®</a:t>
            </a: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jane</a:t>
            </a: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1963" indent="-342900" algn="just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Ngjites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Kapa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11</a:t>
            </a:r>
          </a:p>
          <a:p>
            <a:pPr marL="461963" indent="-342900" algn="just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 typeface="+mj-lt"/>
              <a:buAutoNum type="arabicPeriod"/>
            </a:pP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Polisterol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EPS F100 &amp; 120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ose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EPS GF90</a:t>
            </a:r>
          </a:p>
          <a:p>
            <a:pPr marL="461963" indent="-342900" algn="just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baseline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Upa</a:t>
            </a:r>
            <a:r>
              <a:rPr lang="en-US" sz="1600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aseline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plastike</a:t>
            </a:r>
            <a:endParaRPr lang="en-US" sz="1600" baseline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963" indent="-342900" algn="just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 typeface="+mj-lt"/>
              <a:buAutoNum type="arabicPeriod"/>
            </a:pP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Kolle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Kapa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11 e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bardhe</a:t>
            </a:r>
            <a:endParaRPr kumimoji="0" lang="en-US" sz="160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1963" indent="-342900" algn="just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baseline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Rrjete</a:t>
            </a:r>
            <a:r>
              <a:rPr lang="en-US" sz="1600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baseline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fibra</a:t>
            </a:r>
            <a:r>
              <a:rPr lang="en-US" sz="1600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aseline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xhami</a:t>
            </a:r>
            <a:r>
              <a:rPr lang="en-US" sz="1600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5x5mm, 160gr/m</a:t>
            </a:r>
            <a:r>
              <a:rPr lang="en-US" sz="1600" baseline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²</a:t>
            </a:r>
          </a:p>
          <a:p>
            <a:pPr marL="461963" indent="-342900" algn="just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 typeface="+mj-lt"/>
              <a:buAutoNum type="arabicPeriod"/>
            </a:pPr>
            <a:r>
              <a:rPr kumimoji="0" lang="it-IT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Astar Pro 101</a:t>
            </a:r>
          </a:p>
          <a:p>
            <a:pPr marL="461963" indent="-342900" algn="just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Grafiato Monokapa Flex ose Kapasil</a:t>
            </a:r>
            <a:endParaRPr kumimoji="0" lang="it-IT" sz="16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0722" name="Picture 2" descr="C:\Users\kliton\Documents\Klitoni\Izoterm\Termo-Hidro Individe\Sistema_aislamiento_termico_exterior_dematerm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76401"/>
            <a:ext cx="4463987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5181600" cy="2895600"/>
          </a:xfrm>
        </p:spPr>
        <p:txBody>
          <a:bodyPr>
            <a:normAutofit fontScale="92500"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 </a:t>
            </a: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Sistemin 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ANTEL</a:t>
            </a:r>
            <a:r>
              <a:rPr lang="en-US" sz="1600" b="1" baseline="30000" dirty="0" smtClean="0">
                <a:solidFill>
                  <a:srgbClr val="002060"/>
                </a:solidFill>
              </a:rPr>
              <a:t>® </a:t>
            </a: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aplikohen:</a:t>
            </a:r>
          </a:p>
          <a:p>
            <a:pPr marL="120650" indent="-1588" algn="just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Panel </a:t>
            </a:r>
            <a:r>
              <a:rPr lang="en-US" sz="15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</a:t>
            </a:r>
            <a:r>
              <a:rPr lang="en-US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EPS </a:t>
            </a:r>
            <a:r>
              <a:rPr lang="en-US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F80</a:t>
            </a:r>
            <a:endParaRPr lang="en-US" sz="1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20650" indent="-1588" algn="just">
              <a:spcAft>
                <a:spcPts val="1200"/>
              </a:spcAft>
            </a:pP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 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λ=0.038W/</a:t>
            </a:r>
            <a:r>
              <a:rPr lang="en-US" sz="15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m°K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 </a:t>
            </a:r>
            <a:r>
              <a:rPr lang="en-US" sz="15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dhe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5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rezistence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ne </a:t>
            </a:r>
            <a:r>
              <a:rPr lang="en-US" sz="15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shtypje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(10%) 8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0kPa</a:t>
            </a:r>
            <a:endParaRPr lang="en-US" sz="1500" i="1" dirty="0" smtClean="0">
              <a:solidFill>
                <a:srgbClr val="002060"/>
              </a:solidFill>
              <a:latin typeface="Arial" pitchFamily="34" charset="0"/>
              <a:ea typeface="MS Mincho"/>
              <a:cs typeface="Arial" pitchFamily="34" charset="0"/>
            </a:endParaRPr>
          </a:p>
          <a:p>
            <a:pPr marL="120650" indent="-1588" algn="just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Panel </a:t>
            </a:r>
            <a:r>
              <a:rPr lang="en-US" sz="15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</a:t>
            </a:r>
            <a:r>
              <a:rPr lang="en-US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EPS F100</a:t>
            </a:r>
          </a:p>
          <a:p>
            <a:pPr marL="120650" indent="-1588" algn="just">
              <a:spcAft>
                <a:spcPts val="1200"/>
              </a:spcAft>
            </a:pP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 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λ=0.037W/</a:t>
            </a:r>
            <a:r>
              <a:rPr lang="en-US" sz="15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m°K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 </a:t>
            </a:r>
            <a:r>
              <a:rPr lang="en-US" sz="15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dhe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5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rezistence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ne </a:t>
            </a:r>
            <a:r>
              <a:rPr lang="en-US" sz="15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shtypje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(10%) 100kPa</a:t>
            </a:r>
          </a:p>
          <a:p>
            <a:pPr marL="120650" indent="-1588" algn="just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Panel </a:t>
            </a:r>
            <a:r>
              <a:rPr lang="en-US" sz="15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</a:t>
            </a:r>
            <a:r>
              <a:rPr lang="en-US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EPS F120</a:t>
            </a:r>
          </a:p>
          <a:p>
            <a:pPr marL="120650" indent="-1588" algn="just">
              <a:spcAft>
                <a:spcPts val="1200"/>
              </a:spcAft>
            </a:pPr>
            <a:r>
              <a:rPr lang="en-US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 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λ=0.036W/</a:t>
            </a:r>
            <a:r>
              <a:rPr lang="en-US" sz="15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m°K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 </a:t>
            </a:r>
            <a:r>
              <a:rPr lang="en-US" sz="15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dhe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5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rezistence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ne </a:t>
            </a:r>
            <a:r>
              <a:rPr lang="en-US" sz="15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shtypje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(10%) </a:t>
            </a:r>
            <a:r>
              <a:rPr lang="en-US" sz="15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120kPa</a:t>
            </a:r>
            <a:endParaRPr lang="en-US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http://img.archiexpo.com/images_ae/photo-g/eps-expanded-polystyrene-insulation-panels-exterior-insulation-eifs-55554-6364459.jpg"/>
          <p:cNvPicPr>
            <a:picLocks noChangeAspect="1" noChangeArrowheads="1"/>
          </p:cNvPicPr>
          <p:nvPr/>
        </p:nvPicPr>
        <p:blipFill>
          <a:blip r:embed="rId3" cstate="print"/>
          <a:srcRect t="7535" b="9585"/>
          <a:stretch>
            <a:fillRect/>
          </a:stretch>
        </p:blipFill>
        <p:spPr bwMode="auto">
          <a:xfrm>
            <a:off x="5562600" y="1752600"/>
            <a:ext cx="3429000" cy="159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F:\materiale per seminarin\DSC052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3793272"/>
            <a:ext cx="3429000" cy="2676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04800" y="5791200"/>
            <a:ext cx="5105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tabLst>
                <a:tab pos="4737100" algn="l"/>
              </a:tabLst>
            </a:pPr>
            <a:r>
              <a:rPr lang="sv-SE" sz="1500" i="1" dirty="0" smtClean="0">
                <a:latin typeface="Arial" pitchFamily="34" charset="0"/>
                <a:ea typeface="MS Mincho"/>
                <a:cs typeface="Arial" pitchFamily="34" charset="0"/>
              </a:rPr>
              <a:t>Paneli prodhohet nga polisterol i presuar, vetëshues.</a:t>
            </a:r>
          </a:p>
          <a:p>
            <a:pPr>
              <a:tabLst>
                <a:tab pos="4737100" algn="l"/>
              </a:tabLst>
            </a:pPr>
            <a:r>
              <a:rPr lang="en-US" sz="1500" i="1" dirty="0" err="1" smtClean="0">
                <a:latin typeface="Arial" pitchFamily="34" charset="0"/>
                <a:ea typeface="MS Mincho"/>
                <a:cs typeface="Arial" pitchFamily="34" charset="0"/>
              </a:rPr>
              <a:t>Produkti</a:t>
            </a:r>
            <a:r>
              <a:rPr lang="en-US" sz="1500" i="1" dirty="0" smtClean="0"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500" i="1" dirty="0" err="1" smtClean="0">
                <a:latin typeface="Arial" pitchFamily="34" charset="0"/>
                <a:ea typeface="MS Mincho"/>
                <a:cs typeface="Arial" pitchFamily="34" charset="0"/>
              </a:rPr>
              <a:t>realizohet</a:t>
            </a:r>
            <a:r>
              <a:rPr lang="en-US" sz="1500" i="1" dirty="0" smtClean="0"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500" i="1" dirty="0" err="1" smtClean="0">
                <a:latin typeface="Arial" pitchFamily="34" charset="0"/>
                <a:ea typeface="MS Mincho"/>
                <a:cs typeface="Arial" pitchFamily="34" charset="0"/>
              </a:rPr>
              <a:t>nga</a:t>
            </a:r>
            <a:r>
              <a:rPr lang="en-US" sz="1500" i="1" dirty="0" smtClean="0"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500" i="1" dirty="0" err="1" smtClean="0">
                <a:latin typeface="Arial" pitchFamily="34" charset="0"/>
                <a:ea typeface="MS Mincho"/>
                <a:cs typeface="Arial" pitchFamily="34" charset="0"/>
              </a:rPr>
              <a:t>prerja</a:t>
            </a:r>
            <a:r>
              <a:rPr lang="en-US" sz="1500" i="1" dirty="0" smtClean="0">
                <a:latin typeface="Arial" pitchFamily="34" charset="0"/>
                <a:ea typeface="MS Mincho"/>
                <a:cs typeface="Arial" pitchFamily="34" charset="0"/>
              </a:rPr>
              <a:t> e </a:t>
            </a:r>
            <a:r>
              <a:rPr lang="en-US" sz="1500" i="1" dirty="0" err="1" smtClean="0">
                <a:latin typeface="Arial" pitchFamily="34" charset="0"/>
                <a:ea typeface="MS Mincho"/>
                <a:cs typeface="Arial" pitchFamily="34" charset="0"/>
              </a:rPr>
              <a:t>bllokut</a:t>
            </a:r>
            <a:r>
              <a:rPr lang="en-US" sz="1500" i="1" dirty="0" smtClean="0"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500" i="1" dirty="0" err="1" smtClean="0">
                <a:latin typeface="Arial" pitchFamily="34" charset="0"/>
                <a:ea typeface="MS Mincho"/>
                <a:cs typeface="Arial" pitchFamily="34" charset="0"/>
              </a:rPr>
              <a:t>te</a:t>
            </a:r>
            <a:r>
              <a:rPr lang="en-US" sz="1500" i="1" dirty="0" smtClean="0"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500" i="1" dirty="0" err="1" smtClean="0">
                <a:latin typeface="Arial" pitchFamily="34" charset="0"/>
                <a:ea typeface="MS Mincho"/>
                <a:cs typeface="Arial" pitchFamily="34" charset="0"/>
              </a:rPr>
              <a:t>polisterolit</a:t>
            </a:r>
            <a:r>
              <a:rPr lang="en-US" sz="1500" i="1" dirty="0" smtClean="0"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500" i="1" dirty="0" err="1" smtClean="0">
                <a:latin typeface="Arial" pitchFamily="34" charset="0"/>
                <a:ea typeface="MS Mincho"/>
                <a:cs typeface="Arial" pitchFamily="34" charset="0"/>
              </a:rPr>
              <a:t>qe</a:t>
            </a:r>
            <a:r>
              <a:rPr lang="en-US" sz="1500" i="1" dirty="0" smtClean="0"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500" i="1" dirty="0" err="1" smtClean="0">
                <a:latin typeface="Arial" pitchFamily="34" charset="0"/>
                <a:ea typeface="MS Mincho"/>
                <a:cs typeface="Arial" pitchFamily="34" charset="0"/>
              </a:rPr>
              <a:t>prodhohet</a:t>
            </a:r>
            <a:r>
              <a:rPr lang="en-US" sz="1500" i="1" dirty="0" smtClean="0">
                <a:latin typeface="Arial" pitchFamily="34" charset="0"/>
                <a:ea typeface="MS Mincho"/>
                <a:cs typeface="Arial" pitchFamily="34" charset="0"/>
              </a:rPr>
              <a:t> me </a:t>
            </a:r>
            <a:r>
              <a:rPr lang="pt-BR" sz="1500" i="1" dirty="0" smtClean="0">
                <a:latin typeface="Arial" pitchFamily="34" charset="0"/>
                <a:ea typeface="MS Mincho"/>
                <a:cs typeface="Arial" pitchFamily="34" charset="0"/>
              </a:rPr>
              <a:t>një teknologji te  bazuar në metodën e presimit.</a:t>
            </a:r>
          </a:p>
          <a:p>
            <a:pPr>
              <a:tabLst>
                <a:tab pos="4737100" algn="l"/>
              </a:tabLst>
            </a:pPr>
            <a:r>
              <a:rPr lang="pt-BR" sz="1500" i="1" dirty="0" smtClean="0">
                <a:latin typeface="Arial" pitchFamily="34" charset="0"/>
                <a:ea typeface="MS Mincho"/>
                <a:cs typeface="Arial" pitchFamily="34" charset="0"/>
              </a:rPr>
              <a:t>Panelet standat jane me permasa 0.5x1m, te lehta ne transport dhe montim. </a:t>
            </a:r>
            <a:endParaRPr lang="en-US" sz="1500" i="1" dirty="0" smtClean="0">
              <a:latin typeface="Arial" pitchFamily="34" charset="0"/>
              <a:ea typeface="MS Mincho"/>
              <a:cs typeface="Arial" pitchFamily="34" charset="0"/>
            </a:endParaRPr>
          </a:p>
          <a:p>
            <a:pPr marL="688975" marR="0" lvl="0" indent="-2254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MS Mincho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69913" marR="0" lvl="0" indent="-22542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28600" y="4191000"/>
            <a:ext cx="51816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4488" marR="0" lvl="0" indent="-225425" algn="just" defTabSz="914400" rtl="0" eaLnBrk="1" fontAlgn="auto" latinLnBrk="0" hangingPunct="1">
              <a:lnSpc>
                <a:spcPct val="12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Trashesite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nevojshme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sipas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zonave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klimatike</a:t>
            </a: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344488" marR="0" lvl="0" indent="-225425" algn="just" defTabSz="914400" rtl="0" eaLnBrk="1" fontAlgn="auto" latinLnBrk="0" hangingPunct="1">
              <a:lnSpc>
                <a:spcPct val="12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 EPS F100</a:t>
            </a:r>
            <a:endParaRPr kumimoji="0" lang="it-IT" sz="160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20650" marR="0" lvl="0" indent="-1588" algn="just" defTabSz="914400" rtl="0" eaLnBrk="1" fontAlgn="auto" latinLnBrk="0" hangingPunct="1">
              <a:lnSpc>
                <a:spcPct val="120000"/>
              </a:lnSpc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bregdet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5cm</a:t>
            </a:r>
          </a:p>
          <a:p>
            <a:pPr marL="120650" marR="0" lvl="0" indent="-1588" algn="just" defTabSz="914400" rtl="0" eaLnBrk="1" fontAlgn="auto" latinLnBrk="0" hangingPunct="1">
              <a:lnSpc>
                <a:spcPct val="120000"/>
              </a:lnSpc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1600" baseline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Zonat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uleta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8cm</a:t>
            </a:r>
          </a:p>
          <a:p>
            <a:pPr marL="120650" marR="0" lvl="0" indent="-1588" algn="just" defTabSz="914400" rtl="0" eaLnBrk="1" fontAlgn="auto" latinLnBrk="0" hangingPunct="1">
              <a:lnSpc>
                <a:spcPct val="120000"/>
              </a:lnSpc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Zonat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malore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12cm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5181600" cy="3810000"/>
          </a:xfrm>
        </p:spPr>
        <p:txBody>
          <a:bodyPr>
            <a:normAutofit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 </a:t>
            </a: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Sistemin 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ANTEL</a:t>
            </a:r>
            <a:r>
              <a:rPr lang="en-US" sz="1600" b="1" baseline="30000" dirty="0" smtClean="0">
                <a:solidFill>
                  <a:srgbClr val="002060"/>
                </a:solidFill>
              </a:rPr>
              <a:t>® </a:t>
            </a: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aplikohen:</a:t>
            </a:r>
          </a:p>
          <a:p>
            <a:pPr marL="120650" indent="-1588" algn="just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Panel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EPS GF90</a:t>
            </a:r>
          </a:p>
          <a:p>
            <a:pPr marL="120650" indent="-1588" algn="just">
              <a:spcAft>
                <a:spcPts val="1200"/>
              </a:spcAft>
            </a:pPr>
            <a:r>
              <a:rPr lang="en-US" sz="1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 </a:t>
            </a:r>
            <a:r>
              <a:rPr lang="en-US" sz="14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λ=0.031W/</a:t>
            </a:r>
            <a:r>
              <a:rPr lang="en-US" sz="14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m°K</a:t>
            </a:r>
            <a:r>
              <a:rPr lang="en-US" sz="14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 </a:t>
            </a:r>
            <a:r>
              <a:rPr lang="en-US" sz="14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dhe</a:t>
            </a:r>
            <a:r>
              <a:rPr lang="en-US" sz="14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rezistence</a:t>
            </a:r>
            <a:r>
              <a:rPr lang="en-US" sz="14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ne </a:t>
            </a:r>
            <a:r>
              <a:rPr lang="en-US" sz="14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shtypje</a:t>
            </a:r>
            <a:r>
              <a:rPr lang="en-US" sz="14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(10%) 90kPa</a:t>
            </a:r>
          </a:p>
          <a:p>
            <a:pPr marL="120650" indent="-1588" algn="just">
              <a:spcAft>
                <a:spcPts val="1200"/>
              </a:spcAft>
            </a:pP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EPS GF90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eshte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polisterol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me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permbajtje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grafiti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.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Grafiti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mundeson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veti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termike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deri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ne 50% me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te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mira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se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polisteroli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tradicional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,  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gjithashtu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refl</a:t>
            </a:r>
            <a:r>
              <a:rPr lang="sq-A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ektimin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rrezeve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infra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te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kuqe</a:t>
            </a:r>
            <a:r>
              <a:rPr lang="sq-A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qe kane veti termike te larta.</a:t>
            </a:r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S Mincho"/>
              <a:cs typeface="Arial" pitchFamily="34" charset="0"/>
            </a:endParaRPr>
          </a:p>
          <a:p>
            <a:pPr marL="120650" indent="-1588" algn="just">
              <a:spcAft>
                <a:spcPts val="1200"/>
              </a:spcAft>
            </a:pP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Ne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kete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menyre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EPS GF90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mundeson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aplikimin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e </a:t>
            </a:r>
            <a:r>
              <a:rPr lang="sq-A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paneleve izolues me spesor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me</a:t>
            </a:r>
            <a:r>
              <a:rPr lang="sq-AL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te vogel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per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parametra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te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njejta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termike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me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polisterolin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S Mincho"/>
                <a:cs typeface="Arial" pitchFamily="34" charset="0"/>
              </a:rPr>
              <a:t>tradicional</a:t>
            </a:r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S Mincho"/>
              <a:cs typeface="Arial" pitchFamily="34" charset="0"/>
            </a:endParaRPr>
          </a:p>
          <a:p>
            <a:pPr marL="688975" indent="-225425" algn="just">
              <a:spcAft>
                <a:spcPts val="1200"/>
              </a:spcAft>
            </a:pPr>
            <a:endParaRPr lang="en-US" sz="1400" dirty="0" smtClean="0">
              <a:solidFill>
                <a:srgbClr val="002060"/>
              </a:solidFill>
              <a:latin typeface="Arial" pitchFamily="34" charset="0"/>
              <a:ea typeface="MS Mincho"/>
              <a:cs typeface="Arial" pitchFamily="34" charset="0"/>
            </a:endParaRPr>
          </a:p>
          <a:p>
            <a:pPr marL="344488" indent="-225425" algn="just">
              <a:spcAft>
                <a:spcPts val="1200"/>
              </a:spcAft>
            </a:pPr>
            <a:endParaRPr lang="en-US" sz="16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28600" y="4800600"/>
            <a:ext cx="51816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Trashesite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nevojshme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sipas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zonave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klimatike</a:t>
            </a: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120650" marR="0" lvl="0" indent="-158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bregdet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3cm</a:t>
            </a:r>
          </a:p>
          <a:p>
            <a:pPr marL="120650" marR="0" lvl="0" indent="-158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1600" baseline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Zonat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uleta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5cm</a:t>
            </a:r>
          </a:p>
          <a:p>
            <a:pPr marL="120650" marR="0" lvl="0" indent="-158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Zonat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malore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8cm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5602" name="Picture 2" descr="http://img.archiexpo.com/images_ae/photo-g/rigid-expanded-polystyrene-insulation-panels-graphite-eps-55554-63746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600201"/>
            <a:ext cx="3448050" cy="2099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1" y="3962399"/>
            <a:ext cx="3429000" cy="2541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5181600" cy="2590800"/>
          </a:xfrm>
        </p:spPr>
        <p:txBody>
          <a:bodyPr>
            <a:normAutofit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 </a:t>
            </a: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Sistemin 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ANTEL</a:t>
            </a:r>
            <a:r>
              <a:rPr lang="en-US" sz="1600" b="1" baseline="30000" dirty="0" smtClean="0">
                <a:solidFill>
                  <a:srgbClr val="002060"/>
                </a:solidFill>
              </a:rPr>
              <a:t>® </a:t>
            </a: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aplikohen:</a:t>
            </a:r>
          </a:p>
          <a:p>
            <a:pPr marL="461963" indent="-342900" algn="just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Ngjites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Kapa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11</a:t>
            </a:r>
          </a:p>
          <a:p>
            <a:pPr marL="461963" indent="-342900" algn="just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Upa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plastike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963" indent="-342900" algn="just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Rrjete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fibra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xhami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5x5mm, 160gr/m</a:t>
            </a:r>
            <a:r>
              <a:rPr lang="en-US" sz="16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²</a:t>
            </a:r>
          </a:p>
          <a:p>
            <a:pPr marL="461963" indent="-342900" algn="just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it-IT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Astar Pro 101</a:t>
            </a:r>
          </a:p>
          <a:p>
            <a:pPr marL="461963" indent="-342900" algn="just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it-IT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Grafiato Monokapa Flex ose Kapasil</a:t>
            </a: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1323167634_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0350" y="3733801"/>
            <a:ext cx="1919766" cy="1981199"/>
          </a:xfrm>
          <a:prstGeom prst="rect">
            <a:avLst/>
          </a:prstGeom>
          <a:noFill/>
        </p:spPr>
      </p:pic>
      <p:pic>
        <p:nvPicPr>
          <p:cNvPr id="31748" name="Picture 4" descr="1328227671_0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3733801"/>
            <a:ext cx="1919766" cy="1981200"/>
          </a:xfrm>
          <a:prstGeom prst="rect">
            <a:avLst/>
          </a:prstGeom>
          <a:noFill/>
        </p:spPr>
      </p:pic>
      <p:pic>
        <p:nvPicPr>
          <p:cNvPr id="31750" name="Picture 6" descr="1323167350_0.jpeg"/>
          <p:cNvPicPr>
            <a:picLocks noChangeAspect="1" noChangeArrowheads="1"/>
          </p:cNvPicPr>
          <p:nvPr/>
        </p:nvPicPr>
        <p:blipFill>
          <a:blip r:embed="rId5"/>
          <a:srcRect t="21333"/>
          <a:stretch>
            <a:fillRect/>
          </a:stretch>
        </p:blipFill>
        <p:spPr bwMode="auto">
          <a:xfrm>
            <a:off x="2133601" y="3733800"/>
            <a:ext cx="1485254" cy="1752600"/>
          </a:xfrm>
          <a:prstGeom prst="rect">
            <a:avLst/>
          </a:prstGeom>
          <a:noFill/>
        </p:spPr>
      </p:pic>
      <p:pic>
        <p:nvPicPr>
          <p:cNvPr id="31752" name="Picture 8" descr="Kapa 11"/>
          <p:cNvPicPr>
            <a:picLocks noChangeAspect="1" noChangeArrowheads="1"/>
          </p:cNvPicPr>
          <p:nvPr/>
        </p:nvPicPr>
        <p:blipFill>
          <a:blip r:embed="rId6"/>
          <a:srcRect l="25882" r="17647"/>
          <a:stretch>
            <a:fillRect/>
          </a:stretch>
        </p:blipFill>
        <p:spPr bwMode="auto">
          <a:xfrm>
            <a:off x="304801" y="3962401"/>
            <a:ext cx="1219200" cy="1524001"/>
          </a:xfrm>
          <a:prstGeom prst="rect">
            <a:avLst/>
          </a:prstGeom>
          <a:noFill/>
        </p:spPr>
      </p:pic>
      <p:pic>
        <p:nvPicPr>
          <p:cNvPr id="31754" name="Picture 10" descr="1328401579_0.jpg"/>
          <p:cNvPicPr>
            <a:picLocks noChangeAspect="1" noChangeArrowheads="1"/>
          </p:cNvPicPr>
          <p:nvPr/>
        </p:nvPicPr>
        <p:blipFill>
          <a:blip r:embed="rId7">
            <a:grayscl/>
          </a:blip>
          <a:srcRect/>
          <a:stretch>
            <a:fillRect/>
          </a:stretch>
        </p:blipFill>
        <p:spPr bwMode="auto">
          <a:xfrm>
            <a:off x="6747163" y="1600200"/>
            <a:ext cx="1593273" cy="1752600"/>
          </a:xfrm>
          <a:prstGeom prst="rect">
            <a:avLst/>
          </a:prstGeom>
          <a:noFill/>
        </p:spPr>
      </p:pic>
      <p:pic>
        <p:nvPicPr>
          <p:cNvPr id="31756" name="Picture 12" descr="http://www.fmcticaret.com/ENG/upload_images/8XDC7L217BQ20132221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59747" y="1828802"/>
            <a:ext cx="1764853" cy="1243210"/>
          </a:xfrm>
          <a:prstGeom prst="rect">
            <a:avLst/>
          </a:prstGeom>
          <a:noFill/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52400" y="5410200"/>
            <a:ext cx="87630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lvl="0" indent="-1588" algn="ctr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kumimoji="0" lang="en-US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Sistemi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it-IT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ANTEL</a:t>
            </a:r>
            <a:r>
              <a:rPr lang="en-US" sz="14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® </a:t>
            </a:r>
            <a:r>
              <a:rPr kumimoji="0" lang="en-US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perfshin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polisterolin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IZOTERM</a:t>
            </a:r>
            <a:r>
              <a:rPr lang="en-US" sz="15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®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dhe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produktet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 BAUER</a:t>
            </a:r>
            <a:r>
              <a:rPr lang="en-US" sz="15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®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me </a:t>
            </a:r>
            <a:r>
              <a:rPr kumimoji="0" lang="en-US" sz="1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certifikim</a:t>
            </a:r>
            <a:r>
              <a:rPr kumimoji="0" lang="en-US" sz="15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CE </a:t>
            </a:r>
          </a:p>
          <a:p>
            <a:pPr marL="120650" lvl="0" indent="-1588" algn="ctr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2000" b="1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per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cdo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produkt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jep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garanci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per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gjithe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sistemin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teresi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5181600" cy="533400"/>
          </a:xfrm>
        </p:spPr>
        <p:txBody>
          <a:bodyPr>
            <a:normAutofit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Shembuj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aplikimi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Sistemit 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ANTEL</a:t>
            </a:r>
            <a:r>
              <a:rPr lang="en-US" sz="1600" b="1" baseline="30000" dirty="0" smtClean="0">
                <a:solidFill>
                  <a:srgbClr val="002060"/>
                </a:solidFill>
              </a:rPr>
              <a:t>®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F: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5400" y="1752600"/>
            <a:ext cx="6477000" cy="485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5181600" cy="533400"/>
          </a:xfrm>
        </p:spPr>
        <p:txBody>
          <a:bodyPr>
            <a:normAutofit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Shembuj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aplikimi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Sistemit 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ANTEL</a:t>
            </a:r>
            <a:r>
              <a:rPr lang="en-US" sz="1600" b="1" baseline="30000" dirty="0" smtClean="0">
                <a:solidFill>
                  <a:srgbClr val="002060"/>
                </a:solidFill>
              </a:rPr>
              <a:t>®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6" descr="DSC0149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676400"/>
            <a:ext cx="65024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763000" cy="1981200"/>
          </a:xfrm>
        </p:spPr>
        <p:txBody>
          <a:bodyPr>
            <a:normAutofit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</a:pP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Sistemi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interkape</a:t>
            </a:r>
            <a:r>
              <a:rPr lang="sq-AL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dinne</a:t>
            </a:r>
            <a:endParaRPr lang="it-IT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22238" indent="6350" algn="just">
              <a:lnSpc>
                <a:spcPct val="150000"/>
              </a:lnSpc>
              <a:spcAft>
                <a:spcPts val="1200"/>
              </a:spcAft>
            </a:pP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Aplikohet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tek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muret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sq-AL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ne kontakt me ambientin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i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shoqeruar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me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termoizolimin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e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strukutrave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te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betonit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per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te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evituar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urat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termike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.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Polisteroli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vendoset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ne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hapesiren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e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krijuar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mes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dy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mureve</a:t>
            </a:r>
            <a:endParaRPr lang="en-US" sz="1700" dirty="0" smtClean="0">
              <a:solidFill>
                <a:srgbClr val="002060"/>
              </a:solidFill>
              <a:latin typeface="Arial" pitchFamily="34" charset="0"/>
              <a:ea typeface="MS Mincho"/>
              <a:cs typeface="Arial" pitchFamily="34" charset="0"/>
            </a:endParaRPr>
          </a:p>
          <a:p>
            <a:pPr marL="344488" indent="-225425" algn="just">
              <a:spcAft>
                <a:spcPts val="1200"/>
              </a:spcAft>
            </a:pPr>
            <a:endParaRPr lang="en-US" sz="16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DSC004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" y="3352800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F:\DSC005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5200" y="3352800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524000"/>
            <a:ext cx="7772400" cy="10668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it-IT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Sistemi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interkape</a:t>
            </a:r>
            <a:r>
              <a:rPr lang="sq-AL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dinne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realizohet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pllakave</a:t>
            </a:r>
            <a:r>
              <a:rPr lang="it-IT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te polisterolit te presuar </a:t>
            </a: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IZOPLLAKA BLu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®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EPSF100 </a:t>
            </a:r>
            <a:r>
              <a:rPr lang="sq-AL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EPSF180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XPS DOW</a:t>
            </a: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</a:pPr>
            <a:endParaRPr lang="en-US" sz="16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" descr="F:\DSC005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971800"/>
            <a:ext cx="418715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http://img.archiexpo.com/images_ae/photo-g/rigid-extruded-polystyrene-insulation-panels-floors-high-resistance-61705-20350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3200400"/>
            <a:ext cx="3390900" cy="2656206"/>
          </a:xfrm>
          <a:prstGeom prst="rect">
            <a:avLst/>
          </a:prstGeom>
          <a:noFill/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457200" y="5516380"/>
            <a:ext cx="4191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IZOPLLAKA BLu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®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EPSF100 / EPSF180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567590" y="5516380"/>
            <a:ext cx="2438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XPS DOW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Wallmate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PROFILI I KOMPANISE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71600"/>
            <a:ext cx="8686800" cy="838200"/>
          </a:xfrm>
        </p:spPr>
        <p:txBody>
          <a:bodyPr>
            <a:normAutofit fontScale="92500" lnSpcReduction="20000"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IZOTERM</a:t>
            </a:r>
            <a:r>
              <a:rPr lang="en-US" sz="1500" b="1" baseline="30000" dirty="0" smtClean="0">
                <a:solidFill>
                  <a:srgbClr val="002060"/>
                </a:solidFill>
              </a:rPr>
              <a:t>®  </a:t>
            </a:r>
            <a:r>
              <a:rPr lang="it-IT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 partner ne vepra e investime prestigjoze, private e publike, me produkte cilesore dhe ekspertizen ne fushen e ndertimit</a:t>
            </a:r>
            <a:endParaRPr lang="en-US" sz="1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://www.laguardalow.com/wp-content/thumbgen_cache/fed336227e61abf16680ae16757181d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438400"/>
            <a:ext cx="4141691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http://sphotos-a.ak.fbcdn.net/hphotos-ak-ash3/562872_10201161791153831_81345867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276600"/>
            <a:ext cx="35560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57200" y="5486400"/>
            <a:ext cx="4191000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4488" marR="0" lvl="0" indent="-344488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Qendra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tregtare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TEG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334000" y="2438400"/>
            <a:ext cx="3581400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4488" marR="0" lvl="0" indent="-344488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Rruga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Tirane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Elbasan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4724400" cy="27432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cative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20650" indent="-1588" algn="l">
              <a:lnSpc>
                <a:spcPct val="150000"/>
              </a:lnSpc>
              <a:spcAft>
                <a:spcPts val="1200"/>
              </a:spcAft>
            </a:pPr>
            <a:r>
              <a:rPr lang="it-IT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 termo</a:t>
            </a:r>
            <a:r>
              <a:rPr lang="sq-AL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it-IT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sq-AL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it-IT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limin e cative aplikohet </a:t>
            </a: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IZOTEGOLA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®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EPSF100</a:t>
            </a: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 </a:t>
            </a:r>
            <a:r>
              <a:rPr lang="en-US" sz="16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λ=0.037W/</a:t>
            </a:r>
            <a:r>
              <a:rPr lang="en-US" sz="16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m°K</a:t>
            </a:r>
            <a:r>
              <a:rPr lang="en-US" sz="16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 </a:t>
            </a:r>
            <a:r>
              <a:rPr lang="en-US" sz="16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dhe</a:t>
            </a:r>
            <a:r>
              <a:rPr lang="en-US" sz="16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</a:t>
            </a:r>
            <a:r>
              <a:rPr lang="en-US" sz="16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rezistence</a:t>
            </a:r>
            <a:r>
              <a:rPr lang="en-US" sz="16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ne </a:t>
            </a:r>
            <a:r>
              <a:rPr lang="en-US" sz="1600" i="1" dirty="0" err="1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shtypje</a:t>
            </a:r>
            <a:r>
              <a:rPr lang="en-US" sz="1600" i="1" dirty="0" smtClean="0">
                <a:solidFill>
                  <a:srgbClr val="002060"/>
                </a:solidFill>
                <a:latin typeface="Arial" pitchFamily="34" charset="0"/>
                <a:ea typeface="MS Mincho"/>
                <a:cs typeface="Arial" pitchFamily="34" charset="0"/>
              </a:rPr>
              <a:t> (10%) 100kPa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6" descr="DSC005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10000"/>
            <a:ext cx="521284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izotego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8820" y="1524000"/>
            <a:ext cx="346165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5334000" y="4876800"/>
            <a:ext cx="3657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120650" marR="0" lvl="0" indent="-1588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IZOTEGOLA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®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eshte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produkt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specifik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per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lehte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dhe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shume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praktik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ne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montim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me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kanale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per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listelat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tjegullave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dhe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kanale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per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kullimin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 </a:t>
            </a:r>
            <a:r>
              <a:rPr kumimoji="0" 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kondensave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534400" cy="6096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cative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it-IT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IZOTEGOLA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®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EPSF100</a:t>
            </a:r>
          </a:p>
        </p:txBody>
      </p:sp>
      <p:pic>
        <p:nvPicPr>
          <p:cNvPr id="9" name="Picture 5" descr="DSC005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1800" y="2057400"/>
            <a:ext cx="5918200" cy="443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8534400" cy="54102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tarracave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Tarraca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element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nderteses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kerkon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vemendje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vecante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per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termozilimin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optimal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plote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pasi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1/4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humbjeve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termike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infiltrimet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shpeshta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ujit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shkaktohen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tarrace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termoizolimin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mund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aplikohen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nje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seri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gjere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produkteve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IZOTERM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®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DOW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®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por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pershtatshmet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jane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IZOPLLAKA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Blu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®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EPSF180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DOW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Roofmate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mund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aplikohen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membranat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bituminoze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BITULINE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®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ose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pastat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hidroizoluese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BAUER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®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elemente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ndihmes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sistemit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perdoren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membarnat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ajrimit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gjeotekstilet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THRACE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®</a:t>
            </a: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realizimin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shtresave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niveluese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perzierjen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llaceve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shtohet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IZOBETON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Aditivato</a:t>
            </a:r>
            <a:endParaRPr lang="en-US" sz="1600" b="1" baseline="30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534400" cy="6096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tarracave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pashfrytezueshme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t="6944"/>
          <a:stretch>
            <a:fillRect/>
          </a:stretch>
        </p:blipFill>
        <p:spPr bwMode="auto">
          <a:xfrm>
            <a:off x="1524000" y="2286000"/>
            <a:ext cx="6096000" cy="408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534400" cy="6096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tarracave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shfrytezueshme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F:\VATIS PROOF.JPG"/>
          <p:cNvPicPr>
            <a:picLocks noChangeAspect="1" noChangeArrowheads="1"/>
          </p:cNvPicPr>
          <p:nvPr/>
        </p:nvPicPr>
        <p:blipFill>
          <a:blip r:embed="rId3"/>
          <a:srcRect t="4795"/>
          <a:stretch>
            <a:fillRect/>
          </a:stretch>
        </p:blipFill>
        <p:spPr bwMode="auto">
          <a:xfrm>
            <a:off x="1447800" y="2133600"/>
            <a:ext cx="6336353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534400" cy="6096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tarracave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“Te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permbysur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8" name="Picture 2" descr="F:\INVERTED INSULATION.JPG"/>
          <p:cNvPicPr>
            <a:picLocks noChangeAspect="1" noChangeArrowheads="1"/>
          </p:cNvPicPr>
          <p:nvPr/>
        </p:nvPicPr>
        <p:blipFill>
          <a:blip r:embed="rId3"/>
          <a:srcRect t="4974"/>
          <a:stretch>
            <a:fillRect/>
          </a:stretch>
        </p:blipFill>
        <p:spPr bwMode="auto">
          <a:xfrm>
            <a:off x="1295401" y="2133600"/>
            <a:ext cx="6553200" cy="4483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534400" cy="6096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tarracave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gjelberuara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F:\garden.JPG"/>
          <p:cNvPicPr>
            <a:picLocks noChangeAspect="1" noChangeArrowheads="1"/>
          </p:cNvPicPr>
          <p:nvPr/>
        </p:nvPicPr>
        <p:blipFill>
          <a:blip r:embed="rId3"/>
          <a:srcRect t="5158"/>
          <a:stretch>
            <a:fillRect/>
          </a:stretch>
        </p:blipFill>
        <p:spPr bwMode="auto">
          <a:xfrm>
            <a:off x="1524000" y="2286000"/>
            <a:ext cx="6155267" cy="4203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534400" cy="6096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tarracave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Produktet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 descr="F:\DSC005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590800"/>
            <a:ext cx="418715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838200" y="5334000"/>
            <a:ext cx="3124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IZOPLLAKA BLu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®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EPSF180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8914" name="Picture 2" descr="http://bluelinxco.com/Portals/0/images/Campaigner/Products%202/extr%20poly%20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1010" y="2743200"/>
            <a:ext cx="3391039" cy="2286000"/>
          </a:xfrm>
          <a:prstGeom prst="rect">
            <a:avLst/>
          </a:prstGeom>
          <a:noFill/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6029780" y="53340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DOW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Roofmate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534400" cy="6096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tarracave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Produktet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29780" y="53340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BAUER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6082" name="Picture 2" descr="http://www.caliskanlar.com/ProductMedia/400_1371548346-4185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81200"/>
            <a:ext cx="1934028" cy="3124200"/>
          </a:xfrm>
          <a:prstGeom prst="rect">
            <a:avLst/>
          </a:prstGeom>
          <a:noFill/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1295400" y="5334000"/>
            <a:ext cx="3124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BITULINE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®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6084" name="Picture 4" descr="http://www.bituline.gr/img/bituline_photo2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2286000"/>
            <a:ext cx="2819398" cy="2819399"/>
          </a:xfrm>
          <a:prstGeom prst="rect">
            <a:avLst/>
          </a:prstGeom>
          <a:noFill/>
        </p:spPr>
      </p:pic>
      <p:pic>
        <p:nvPicPr>
          <p:cNvPr id="46088" name="Picture 8" descr="1365599063_0.p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7950" y="2990850"/>
            <a:ext cx="2381250" cy="2190750"/>
          </a:xfrm>
          <a:prstGeom prst="rect">
            <a:avLst/>
          </a:prstGeom>
          <a:noFill/>
        </p:spPr>
      </p:pic>
      <p:pic>
        <p:nvPicPr>
          <p:cNvPr id="46086" name="Picture 6" descr="1328312608_0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0100" y="2362200"/>
            <a:ext cx="22479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534400" cy="50292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themeleve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Themeli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ashtu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tarraca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element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nderteses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kerkon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vemendje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vecante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per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termozilimin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optimal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plote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pasi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themeli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vjen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pjese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humbjeve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termike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infiltrimet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ujerave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nentokesore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termoizolimin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mund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aplikohen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nje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seri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gjere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produkteve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IZOTERM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®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DOW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®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por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pershtatshmet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jane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IZOPLLAKA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Blu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®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EPSF180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DOW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Roofmate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mund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aplikohen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membranat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bituminoze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BITULINE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®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ose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pastat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hidroizoluese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BAUER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®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elemente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ndihmes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sistemit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perdoren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mambarnat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ajrimit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gjeotekstilet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THRACE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®</a:t>
            </a: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PROFILI I KOMPANISE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71600"/>
            <a:ext cx="8686800" cy="838200"/>
          </a:xfrm>
        </p:spPr>
        <p:txBody>
          <a:bodyPr>
            <a:normAutofit fontScale="92500" lnSpcReduction="20000"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IZOTERM</a:t>
            </a:r>
            <a:r>
              <a:rPr lang="en-US" sz="1500" b="1" baseline="30000" dirty="0" smtClean="0">
                <a:solidFill>
                  <a:srgbClr val="002060"/>
                </a:solidFill>
              </a:rPr>
              <a:t>®  </a:t>
            </a:r>
            <a:r>
              <a:rPr lang="it-IT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 partner ne vepra e investime prestigjoze, private e publike, me produkte cilesore dhe ekspertizen ne fushen e ndertimit</a:t>
            </a:r>
            <a:endParaRPr lang="en-US" sz="1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4" name="Picture 2" descr="https://encrypted-tbn1.gstatic.com/images?q=tbn:ANd9GcSmVTW-oew5ZvgneWkLf8-Q_iDperRg9aSFj_aYXOT4Wo55N18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799" y="2362200"/>
            <a:ext cx="3947157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2948050"/>
            <a:ext cx="2667000" cy="3016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85800" y="5486400"/>
            <a:ext cx="3962400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4488" marR="0" lvl="0" indent="-344488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Qendra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Tregtare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Univers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- QTU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410200" y="2362200"/>
            <a:ext cx="2743200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4488" marR="0" lvl="0" indent="-344488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TID Tower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8382000" cy="6858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themeleve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F:\basament.JPG"/>
          <p:cNvPicPr>
            <a:picLocks noChangeAspect="1" noChangeArrowheads="1"/>
          </p:cNvPicPr>
          <p:nvPr/>
        </p:nvPicPr>
        <p:blipFill>
          <a:blip r:embed="rId3"/>
          <a:srcRect t="6452"/>
          <a:stretch>
            <a:fillRect/>
          </a:stretch>
        </p:blipFill>
        <p:spPr bwMode="auto">
          <a:xfrm>
            <a:off x="1676400" y="1828800"/>
            <a:ext cx="5943600" cy="4003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81000" y="5943600"/>
            <a:ext cx="8534400" cy="9606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120650" marR="0" lvl="0" indent="-1588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Termoizolimi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dhe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hidroizolimi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themeleve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dhe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podrumeve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duhet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jete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plote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ne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muret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anesore,ashtu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dhe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ne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pllaken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themelit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duke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realizuar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sistemin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‘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ovate’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0"/>
            <a:ext cx="8382000" cy="6858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themeleve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09600" y="5486400"/>
            <a:ext cx="3657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Termoizolimi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nen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pllakene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themelit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Content Placeholder 4" descr="FL-DOPE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2438400"/>
            <a:ext cx="3581400" cy="2686050"/>
          </a:xfrm>
          <a:prstGeom prst="rect">
            <a:avLst/>
          </a:prstGeom>
        </p:spPr>
      </p:pic>
      <p:pic>
        <p:nvPicPr>
          <p:cNvPr id="9" name="Content Placeholder 4" descr="DSC0125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49800" y="2438400"/>
            <a:ext cx="3556000" cy="26670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4724400" y="5486400"/>
            <a:ext cx="3657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Termoizolimi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mureve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podrumit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534400" cy="6096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themeleve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Produktet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 descr="F:\DSC005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590800"/>
            <a:ext cx="418715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838200" y="5334000"/>
            <a:ext cx="3124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IZOPLLAKA BLu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®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EPSF180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8914" name="Picture 2" descr="http://bluelinxco.com/Portals/0/images/Campaigner/Products%202/extr%20poly%20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1010" y="2743200"/>
            <a:ext cx="3391039" cy="2286000"/>
          </a:xfrm>
          <a:prstGeom prst="rect">
            <a:avLst/>
          </a:prstGeom>
          <a:noFill/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6029780" y="53340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DOW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Roofmate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534400" cy="609600"/>
          </a:xfrm>
        </p:spPr>
        <p:txBody>
          <a:bodyPr>
            <a:normAutofit/>
          </a:bodyPr>
          <a:lstStyle/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hidroizolimi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themeleve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Produktet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29780" y="53340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BAUER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6082" name="Picture 2" descr="http://www.caliskanlar.com/ProductMedia/400_1371548346-4185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81200"/>
            <a:ext cx="1934028" cy="3124200"/>
          </a:xfrm>
          <a:prstGeom prst="rect">
            <a:avLst/>
          </a:prstGeom>
          <a:noFill/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1295400" y="5334000"/>
            <a:ext cx="3124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BITULINE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®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6084" name="Picture 4" descr="http://www.bituline.gr/img/bituline_photo2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2286000"/>
            <a:ext cx="2819398" cy="2819399"/>
          </a:xfrm>
          <a:prstGeom prst="rect">
            <a:avLst/>
          </a:prstGeom>
          <a:noFill/>
        </p:spPr>
      </p:pic>
      <p:pic>
        <p:nvPicPr>
          <p:cNvPr id="46088" name="Picture 8" descr="1365599063_0.p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7950" y="2990850"/>
            <a:ext cx="2381250" cy="2190750"/>
          </a:xfrm>
          <a:prstGeom prst="rect">
            <a:avLst/>
          </a:prstGeom>
          <a:noFill/>
        </p:spPr>
      </p:pic>
      <p:pic>
        <p:nvPicPr>
          <p:cNvPr id="46086" name="Picture 6" descr="1328312608_0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0100" y="2362200"/>
            <a:ext cx="22479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5486400" cy="762000"/>
          </a:xfrm>
        </p:spPr>
        <p:txBody>
          <a:bodyPr>
            <a:normAutofit/>
          </a:bodyPr>
          <a:lstStyle/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r>
              <a:rPr lang="sq-AL" sz="1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IZOLIMI DHE SISTEMET DEKORATIVE-</a:t>
            </a:r>
            <a:r>
              <a:rPr lang="en-US" sz="1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IZODEKOR</a:t>
            </a: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6227" y="2057400"/>
            <a:ext cx="3192973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381000" y="2057400"/>
            <a:ext cx="5029200" cy="403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210000"/>
              </a:lnSpc>
            </a:pPr>
            <a:endParaRPr lang="en-US" sz="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210000"/>
              </a:lnSpc>
            </a:pP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Produktet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IZODEKOR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krijojnë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mundësi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të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mëdha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për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dekorimin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rinovimin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fasadave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në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një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kohë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shumë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të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shkurtër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ato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janë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estetike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të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thjeshta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në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aplikim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cilesi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të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lartë</a:t>
            </a:r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21000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ane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IZODEKOR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realizohet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njekohesisht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dekorimi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fasades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me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elemente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dekorativ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klasik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per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cdo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pjese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nderteses</a:t>
            </a:r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5486400" cy="762000"/>
          </a:xfrm>
        </p:spPr>
        <p:txBody>
          <a:bodyPr>
            <a:normAutofit/>
          </a:bodyPr>
          <a:lstStyle/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dekorimi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ndertesave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IZODEKOR</a:t>
            </a: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133600"/>
            <a:ext cx="2238375" cy="370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33400" y="5943600"/>
            <a:ext cx="3124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Panele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dekorative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4847" y="2133600"/>
            <a:ext cx="3119753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3505200" y="5943600"/>
            <a:ext cx="3124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Korniza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dritaresh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2133599"/>
            <a:ext cx="1501423" cy="3733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6781800" y="5943600"/>
            <a:ext cx="1981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Mbeshtetese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5486400" cy="762000"/>
          </a:xfrm>
        </p:spPr>
        <p:txBody>
          <a:bodyPr>
            <a:normAutofit/>
          </a:bodyPr>
          <a:lstStyle/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dekorimi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ndertesave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IZODEKOR</a:t>
            </a: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57200" y="5943600"/>
            <a:ext cx="3124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Korniza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dekorative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0" y="5943600"/>
            <a:ext cx="3124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Aksesore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6096000" y="5943600"/>
            <a:ext cx="1981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Profile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kendore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57400"/>
            <a:ext cx="2333625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2057400"/>
            <a:ext cx="1550346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057399"/>
            <a:ext cx="2366350" cy="3886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5486400" cy="762000"/>
          </a:xfrm>
        </p:spPr>
        <p:txBody>
          <a:bodyPr>
            <a:normAutofit/>
          </a:bodyPr>
          <a:lstStyle/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dekorimi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ndertesave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IZODEKOR</a:t>
            </a: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914400" y="5943600"/>
            <a:ext cx="3124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Parapete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048000" y="5943600"/>
            <a:ext cx="3124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Kapitele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181600" y="5943600"/>
            <a:ext cx="1981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Harqe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57400"/>
            <a:ext cx="2352675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3095" y="2057399"/>
            <a:ext cx="1562705" cy="3886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2057401"/>
            <a:ext cx="2333749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2800" y="2057399"/>
            <a:ext cx="1560682" cy="3886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7391400" y="5943600"/>
            <a:ext cx="1981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0650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Dritare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534400" cy="762000"/>
          </a:xfrm>
        </p:spPr>
        <p:txBody>
          <a:bodyPr>
            <a:normAutofit/>
          </a:bodyPr>
          <a:lstStyle/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dekorimi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ndertesave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IZODEKOR –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Shembuj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aplikimi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20650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09800"/>
            <a:ext cx="815594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752600"/>
            <a:ext cx="5791200" cy="5029200"/>
          </a:xfrm>
        </p:spPr>
        <p:txBody>
          <a:bodyPr>
            <a:normAutofit/>
          </a:bodyPr>
          <a:lstStyle/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IZOBETON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Aditivato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shtimin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perzierjen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betonit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jo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struktural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llacit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IZOBETON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Aditivato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perftohen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avantazhet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Beton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llac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percjellshmeri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ulet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termike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Beton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llac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izolim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akustik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deri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15 dB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Beton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llac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peshe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ulet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pa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ngarkuar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ndertesen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pesha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panevojshme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Ulje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kostos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betoneve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llaceve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6" name="Picture 2" descr="http://izoterm-al.com/images/izobet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362200"/>
            <a:ext cx="2257425" cy="3510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PROFILI I KOMPANISE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71600"/>
            <a:ext cx="8686800" cy="838200"/>
          </a:xfrm>
        </p:spPr>
        <p:txBody>
          <a:bodyPr>
            <a:normAutofit fontScale="92500" lnSpcReduction="20000"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IZOTERM</a:t>
            </a:r>
            <a:r>
              <a:rPr lang="en-US" sz="1500" b="1" baseline="30000" dirty="0" smtClean="0">
                <a:solidFill>
                  <a:srgbClr val="002060"/>
                </a:solidFill>
              </a:rPr>
              <a:t>®  </a:t>
            </a:r>
            <a:r>
              <a:rPr lang="it-IT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 partner ne vepra e investime prestigjoze, private e publike, me produkte cilesore dhe ekspertizen ne fushen e ndertimit</a:t>
            </a:r>
            <a:endParaRPr lang="en-US" sz="1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990600" y="5638800"/>
            <a:ext cx="2971800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4488" marR="0" lvl="0" indent="-344488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Aeroporti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Nene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Tereza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4724400" y="2362200"/>
            <a:ext cx="3200400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4488" marR="0" lvl="0" indent="-344488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Qendra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tregtare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City Park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5" descr="H:\foto objektesh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0600" y="2362200"/>
            <a:ext cx="2971800" cy="3039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24401" y="3094095"/>
            <a:ext cx="3200400" cy="3001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TERMOIZOLIMI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5791200" cy="685800"/>
          </a:xfrm>
        </p:spPr>
        <p:txBody>
          <a:bodyPr>
            <a:normAutofit lnSpcReduction="10000"/>
          </a:bodyPr>
          <a:lstStyle/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IZOBETON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Aditivato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DSCN02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057400"/>
            <a:ext cx="57912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MBUSHJE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5334000" cy="5105400"/>
          </a:xfrm>
        </p:spPr>
        <p:txBody>
          <a:bodyPr>
            <a:normAutofit lnSpcReduction="10000"/>
          </a:bodyPr>
          <a:lstStyle/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Polisteroli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perdoret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gjithashtu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per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mbushjen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e: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Soletave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Themeleve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Shtresave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infrastrukture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Geofoam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EPS</a:t>
            </a:r>
          </a:p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Duke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mundesuar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avantazhet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Proces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shpejte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pak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grupe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pune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objekt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buFont typeface="Wingdings" pitchFamily="2" charset="2"/>
              <a:buChar char="§"/>
              <a:defRPr/>
            </a:pP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Eleminim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perdorimit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betonit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varfer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>
              <a:buFont typeface="Wingdings" pitchFamily="2" charset="2"/>
              <a:buChar char="§"/>
              <a:defRPr/>
            </a:pP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pak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armature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betonim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§"/>
              <a:defRPr/>
            </a:pP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Eleminim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mbushjeve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material inert.</a:t>
            </a:r>
          </a:p>
          <a:p>
            <a:pPr algn="l">
              <a:buFont typeface="Wingdings" pitchFamily="2" charset="2"/>
              <a:buChar char="§"/>
              <a:defRPr/>
            </a:pP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Ulje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kostos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deri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50%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reduktim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gabimesh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0" name="Picture 2" descr="http://www.izoterm.al/izoterm/pub/foto11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2057400"/>
            <a:ext cx="308610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MBUSHJE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447800"/>
            <a:ext cx="5334000" cy="5105400"/>
          </a:xfrm>
        </p:spPr>
        <p:txBody>
          <a:bodyPr>
            <a:normAutofit/>
          </a:bodyPr>
          <a:lstStyle/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Mbushje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soletave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8" name="Picture 2" descr="http://www.izoterm.al/izoterm/pub/foto31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057400"/>
            <a:ext cx="5791200" cy="434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MBUSHJE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447800"/>
            <a:ext cx="5334000" cy="5105400"/>
          </a:xfrm>
        </p:spPr>
        <p:txBody>
          <a:bodyPr>
            <a:normAutofit/>
          </a:bodyPr>
          <a:lstStyle/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Mbushje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themeleve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polisterol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107-0747_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981200"/>
            <a:ext cx="6096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MBUSHJE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447800"/>
            <a:ext cx="6781800" cy="1371600"/>
          </a:xfrm>
        </p:spPr>
        <p:txBody>
          <a:bodyPr>
            <a:normAutofit/>
          </a:bodyPr>
          <a:lstStyle/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Mbushje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shtresave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infrastrukture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Geofoam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EPS</a:t>
            </a:r>
            <a:endParaRPr lang="en-US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F:\materiale per seminarin\geofoam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057400"/>
            <a:ext cx="5638800" cy="422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228600" y="2057400"/>
            <a:ext cx="2895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588" marR="0" lvl="0" indent="-1588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Geofoam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EPS :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Nuk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deformohet</a:t>
            </a: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Nuk</a:t>
            </a: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dekompozohet</a:t>
            </a:r>
            <a:endParaRPr lang="en-US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Nuk</a:t>
            </a: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ndikohet</a:t>
            </a: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nga</a:t>
            </a: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ujerat</a:t>
            </a: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nentokesore</a:t>
            </a:r>
            <a:endParaRPr lang="en-US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Amortizon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lekundjet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sizmike</a:t>
            </a: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en-US" sz="1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shpejte</a:t>
            </a:r>
            <a:r>
              <a:rPr kumimoji="0" lang="en-US" sz="1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ne </a:t>
            </a:r>
            <a:r>
              <a:rPr kumimoji="0" lang="en-US" sz="14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aplikim</a:t>
            </a:r>
            <a:endParaRPr kumimoji="0" lang="en-US" sz="140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Ul </a:t>
            </a:r>
            <a:r>
              <a:rPr lang="en-US" sz="1400" baseline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koston</a:t>
            </a:r>
            <a:r>
              <a:rPr lang="en-US" sz="1400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400" baseline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vepres</a:t>
            </a: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88" marR="0" lvl="0" indent="-1588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88" marR="0" lvl="0" indent="-15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MBUSHJE ME POLISTEROL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133600"/>
            <a:ext cx="7924800" cy="3810000"/>
          </a:xfrm>
        </p:spPr>
        <p:txBody>
          <a:bodyPr>
            <a:normAutofit/>
          </a:bodyPr>
          <a:lstStyle/>
          <a:p>
            <a:pPr marL="1588" indent="-1588">
              <a:lnSpc>
                <a:spcPct val="150000"/>
              </a:lnSpc>
              <a:spcAft>
                <a:spcPts val="1200"/>
              </a:spcAft>
            </a:pPr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IZOTERM</a:t>
            </a:r>
            <a:r>
              <a:rPr lang="en-US" sz="4800" b="1" baseline="30000" dirty="0" smtClean="0">
                <a:solidFill>
                  <a:srgbClr val="002060"/>
                </a:solidFill>
              </a:rPr>
              <a:t> ®</a:t>
            </a:r>
            <a:endParaRPr lang="en-US" sz="4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588" indent="-1588">
              <a:spcAft>
                <a:spcPts val="1200"/>
              </a:spcAft>
            </a:pP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JU FALENDERON</a:t>
            </a:r>
          </a:p>
          <a:p>
            <a:pPr marL="1588" indent="-1588">
              <a:spcAft>
                <a:spcPts val="1200"/>
              </a:spcAft>
            </a:pP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 VEMENDJEN</a:t>
            </a:r>
            <a:endParaRPr lang="en-US" sz="3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588" indent="-1588" algn="just">
              <a:lnSpc>
                <a:spcPct val="150000"/>
              </a:lnSpc>
              <a:spcAft>
                <a:spcPts val="1200"/>
              </a:spcAft>
            </a:pP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PROFILI I KOMPANISE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71600"/>
            <a:ext cx="8686800" cy="838200"/>
          </a:xfrm>
        </p:spPr>
        <p:txBody>
          <a:bodyPr>
            <a:normAutofit fontScale="92500" lnSpcReduction="20000"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IZOTERM</a:t>
            </a:r>
            <a:r>
              <a:rPr lang="en-US" sz="1500" b="1" baseline="30000" dirty="0" smtClean="0">
                <a:solidFill>
                  <a:srgbClr val="002060"/>
                </a:solidFill>
              </a:rPr>
              <a:t>®  </a:t>
            </a:r>
            <a:r>
              <a:rPr lang="it-IT" sz="1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eshte partner ne vepra e investime prestigjoze, private e publike, me produkte cilesore dhe ekspertizen ne fushen e ndertimit</a:t>
            </a:r>
            <a:endParaRPr lang="en-US" sz="15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685800" y="5638800"/>
            <a:ext cx="3352800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4488" marR="0" lvl="0" indent="-344488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Spitali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Hygeia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4953000" y="2286000"/>
            <a:ext cx="3581400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4488" marR="0" lvl="0" indent="-344488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Spitali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Italian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Salus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2286000"/>
            <a:ext cx="3287949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b="15548"/>
          <a:stretch>
            <a:fillRect/>
          </a:stretch>
        </p:blipFill>
        <p:spPr>
          <a:xfrm>
            <a:off x="4953000" y="3198779"/>
            <a:ext cx="3505200" cy="2897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EFICENCA E ENERGJISE</a:t>
            </a:r>
            <a:endParaRPr lang="en-US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71600"/>
            <a:ext cx="8686800" cy="5562600"/>
          </a:xfrm>
        </p:spPr>
        <p:txBody>
          <a:bodyPr>
            <a:normAutofit lnSpcReduction="10000"/>
          </a:bodyPr>
          <a:lstStyle/>
          <a:p>
            <a:pPr marL="344488" indent="-225425" algn="just">
              <a:lnSpc>
                <a:spcPct val="150000"/>
              </a:lnSpc>
              <a:spcAft>
                <a:spcPts val="1200"/>
              </a:spcAft>
            </a:pP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Pse</a:t>
            </a:r>
            <a:r>
              <a:rPr lang="sq-AL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eshte kthyer ne prioritet 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q-AL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ficenc</a:t>
            </a:r>
            <a:r>
              <a:rPr lang="sq-AL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q-AL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nergjise</a:t>
            </a:r>
            <a:r>
              <a:rPr lang="en-US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sq-AL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Kerkesa per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energji</a:t>
            </a:r>
            <a:r>
              <a:rPr lang="sq-AL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dhe cmimi i saj jane perhere ne rritje,ndersa burimet  e energjise globalisht reduktohen.</a:t>
            </a: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sq-AL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Reduktimi i ndjeshem i konsumit te energjise dhe komoditeti klimatik ne ndertese jane faktoret me te rendesishem qe ndikojne ne marrjen e masave .</a:t>
            </a: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sq-AL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Mbrojtja e mjedisit,reduktimi i konsumit te energjise pra “me pak te besh me shume”ndikon  direkt ne reduktimin drastik te emetimit te CO</a:t>
            </a:r>
            <a:r>
              <a:rPr lang="sq-AL" sz="1400" b="1" dirty="0" smtClean="0">
                <a:solidFill>
                  <a:srgbClr val="002060"/>
                </a:solidFill>
                <a:latin typeface="Calibri"/>
                <a:cs typeface="Calibri"/>
              </a:rPr>
              <a:t>₂</a:t>
            </a:r>
            <a:r>
              <a:rPr lang="sq-AL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ne atmosfere.</a:t>
            </a: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Shqiperi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shume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se 60% e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energjise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shfrytezohet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nga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konsumatore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familjare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prej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ciles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shumica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shkon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per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ngrohje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ftohje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ambienteve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banesave</a:t>
            </a:r>
            <a:endParaRPr lang="en-US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Sipas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direktives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europiane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2012/27 EU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duhet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merren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masa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reja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per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eficencen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energjise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uljen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konsum</a:t>
            </a:r>
            <a:r>
              <a:rPr lang="sq-AL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it dhe reduktimin e humbjeve termike.</a:t>
            </a:r>
            <a:endParaRPr lang="en-US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Certifik</a:t>
            </a:r>
            <a:r>
              <a:rPr lang="sq-AL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ata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energji</a:t>
            </a:r>
            <a:r>
              <a:rPr lang="sq-AL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 se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nderteses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jete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q-AL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 shpejti nje dokument i vlefshem per  tregun e Real-Estate ne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Shqiperi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gjithe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vendet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Bashkimit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Europian</a:t>
            </a:r>
            <a:endParaRPr lang="en-US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indent="-225425"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69913" indent="-225425" algn="l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q"/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EFICENCA E ENERGJISE</a:t>
            </a:r>
            <a:endParaRPr lang="en-US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5400" y="1752600"/>
            <a:ext cx="3657600" cy="33528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kliton\Documents\Klitoni\Izoterm\Workshop universitete\Prezantimi\heat-ls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399" y="1371600"/>
            <a:ext cx="4094081" cy="3962400"/>
          </a:xfrm>
          <a:prstGeom prst="rect">
            <a:avLst/>
          </a:prstGeom>
          <a:noFill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81000" y="5486400"/>
            <a:ext cx="8382000" cy="1143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4488" marR="0" lvl="0" indent="-225425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Zgjidhja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me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efektive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thjeshte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dhe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ekonomike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eshte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TERMOIZOLIMI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5105400" y="1600200"/>
            <a:ext cx="3657600" cy="3200400"/>
          </a:xfrm>
          <a:prstGeom prst="wedgeRectCallout">
            <a:avLst>
              <a:gd name="adj1" fmla="val -70424"/>
              <a:gd name="adj2" fmla="val -916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shume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se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75% 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humbjeve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termike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ndertese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ndodh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permes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mureve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catise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themeleve</a:t>
            </a:r>
            <a:endParaRPr lang="en-US" sz="2400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on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1"/>
            <a:ext cx="4267200" cy="838200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EFICENCA E ENERGJISE</a:t>
            </a:r>
            <a:endParaRPr lang="en-US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11120815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005696"/>
            <a:ext cx="2376471" cy="2547504"/>
          </a:xfrm>
          <a:prstGeom prst="rect">
            <a:avLst/>
          </a:prstGeom>
          <a:noFill/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28600" y="1295400"/>
            <a:ext cx="86868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Termoizolimi</a:t>
            </a:r>
            <a:r>
              <a:rPr kumimoji="0" lang="sq-AL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me polisterol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mundeson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688975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Kursim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energjise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per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ngrohje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ftohje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deri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60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%</a:t>
            </a:r>
          </a:p>
          <a:p>
            <a:pPr marL="688975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Rritjen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komoditetit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klimatik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ne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banese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ambient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pune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zyre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etj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688975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Perftimin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temperaturave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konsante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dimer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vere</a:t>
            </a:r>
            <a:endParaRPr lang="en-US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88975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Rrit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vleren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nderteses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klasen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certifikimit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energjitik</a:t>
            </a:r>
            <a:endParaRPr lang="en-US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688975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Ul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nivelin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zhurmave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ambientin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brendshem</a:t>
            </a:r>
            <a:endParaRPr lang="en-US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5425" marR="0" lvl="0" indent="14288" algn="just" defTabSz="914400" rtl="0" eaLnBrk="1" fontAlgn="auto" latinLnBrk="0" hangingPunct="1"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5425" marR="0" lvl="0" indent="14288" algn="just" defTabSz="914400" rtl="0" eaLnBrk="1" fontAlgn="auto" latinLnBrk="0" hangingPunct="1"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Termoizolimi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q-A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konsiderohet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burimi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peste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sq-A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energjise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dhe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sq-AL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5425" marR="0" lvl="0" indent="14288" algn="just" defTabSz="914400" rtl="0" eaLnBrk="1" fontAlgn="auto" latinLnBrk="0" hangingPunct="1"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pse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nuk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prodhon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vete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energji</a:t>
            </a:r>
            <a:r>
              <a:rPr lang="sq-A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5425" marR="0" lvl="0" indent="14288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endParaRPr lang="en-US" sz="19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4488" marR="0" lvl="0" indent="-225425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69913" marR="0" lvl="0" indent="-225425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9833</TotalTime>
  <Words>2363</Words>
  <Application>Microsoft Office PowerPoint</Application>
  <PresentationFormat>On-screen Show (4:3)</PresentationFormat>
  <Paragraphs>382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WORKSHOP Universiteti POLIS – Maj 2014</vt:lpstr>
      <vt:lpstr>PROFILI I KOMPANISE</vt:lpstr>
      <vt:lpstr>PROFILI I KOMPANISE</vt:lpstr>
      <vt:lpstr>PROFILI I KOMPANISE</vt:lpstr>
      <vt:lpstr>PROFILI I KOMPANISE</vt:lpstr>
      <vt:lpstr>PROFILI I KOMPANISE</vt:lpstr>
      <vt:lpstr>EFICENCA E ENERGJISE</vt:lpstr>
      <vt:lpstr>EFICENCA E ENERGJISE</vt:lpstr>
      <vt:lpstr>EFICENCA E ENERGJISE</vt:lpstr>
      <vt:lpstr>ECODESIGN</vt:lpstr>
      <vt:lpstr>ECODESIGN</vt:lpstr>
      <vt:lpstr>POLISTEROLI – EPS</vt:lpstr>
      <vt:lpstr>POLISTEROLI – EPS</vt:lpstr>
      <vt:lpstr>POLISTEROLI – EPS</vt:lpstr>
      <vt:lpstr>POLISTEROLI – EPS</vt:lpstr>
      <vt:lpstr>POLISTEROLI – EPS</vt:lpstr>
      <vt:lpstr>POLISTEROLI – EPS</vt:lpstr>
      <vt:lpstr>POLISTEROLI – EPS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TERMOIZOLIMI ME POLISTEROL</vt:lpstr>
      <vt:lpstr>MBUSHJE ME POLISTEROL</vt:lpstr>
      <vt:lpstr>MBUSHJE ME POLISTEROL</vt:lpstr>
      <vt:lpstr>MBUSHJE ME POLISTEROL</vt:lpstr>
      <vt:lpstr>MBUSHJE ME POLISTEROL</vt:lpstr>
      <vt:lpstr>MBUSHJE ME POLISTEROL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PROFILI I KOMPANISE</dc:title>
  <dc:creator>kliton</dc:creator>
  <cp:lastModifiedBy>kliton</cp:lastModifiedBy>
  <cp:revision>348</cp:revision>
  <dcterms:created xsi:type="dcterms:W3CDTF">2006-08-16T00:00:00Z</dcterms:created>
  <dcterms:modified xsi:type="dcterms:W3CDTF">2014-05-21T06:40:57Z</dcterms:modified>
</cp:coreProperties>
</file>